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2" r:id="rId1"/>
  </p:sldMasterIdLst>
  <p:notesMasterIdLst>
    <p:notesMasterId r:id="rId47"/>
  </p:notesMasterIdLst>
  <p:handoutMasterIdLst>
    <p:handoutMasterId r:id="rId48"/>
  </p:handoutMasterIdLst>
  <p:sldIdLst>
    <p:sldId id="259" r:id="rId2"/>
    <p:sldId id="506" r:id="rId3"/>
    <p:sldId id="516" r:id="rId4"/>
    <p:sldId id="515" r:id="rId5"/>
    <p:sldId id="510" r:id="rId6"/>
    <p:sldId id="505" r:id="rId7"/>
    <p:sldId id="507" r:id="rId8"/>
    <p:sldId id="509" r:id="rId9"/>
    <p:sldId id="513" r:id="rId10"/>
    <p:sldId id="508" r:id="rId11"/>
    <p:sldId id="514" r:id="rId12"/>
    <p:sldId id="512" r:id="rId13"/>
    <p:sldId id="517" r:id="rId14"/>
    <p:sldId id="518" r:id="rId15"/>
    <p:sldId id="522" r:id="rId16"/>
    <p:sldId id="520" r:id="rId17"/>
    <p:sldId id="523" r:id="rId18"/>
    <p:sldId id="521" r:id="rId19"/>
    <p:sldId id="525" r:id="rId20"/>
    <p:sldId id="524" r:id="rId21"/>
    <p:sldId id="526" r:id="rId22"/>
    <p:sldId id="527" r:id="rId23"/>
    <p:sldId id="528" r:id="rId24"/>
    <p:sldId id="529" r:id="rId25"/>
    <p:sldId id="530" r:id="rId26"/>
    <p:sldId id="502" r:id="rId27"/>
    <p:sldId id="531" r:id="rId28"/>
    <p:sldId id="503" r:id="rId29"/>
    <p:sldId id="504" r:id="rId30"/>
    <p:sldId id="532" r:id="rId31"/>
    <p:sldId id="533" r:id="rId32"/>
    <p:sldId id="534" r:id="rId33"/>
    <p:sldId id="535" r:id="rId34"/>
    <p:sldId id="536" r:id="rId35"/>
    <p:sldId id="537" r:id="rId36"/>
    <p:sldId id="538" r:id="rId37"/>
    <p:sldId id="539" r:id="rId38"/>
    <p:sldId id="540" r:id="rId39"/>
    <p:sldId id="541" r:id="rId40"/>
    <p:sldId id="542" r:id="rId41"/>
    <p:sldId id="543" r:id="rId42"/>
    <p:sldId id="519" r:id="rId43"/>
    <p:sldId id="544" r:id="rId44"/>
    <p:sldId id="545" r:id="rId45"/>
    <p:sldId id="546" r:id="rId4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2A9"/>
    <a:srgbClr val="FFFFFF"/>
    <a:srgbClr val="5988B7"/>
    <a:srgbClr val="0000FF"/>
    <a:srgbClr val="DBE7F4"/>
    <a:srgbClr val="2774AE"/>
    <a:srgbClr val="FC28FC"/>
    <a:srgbClr val="898989"/>
    <a:srgbClr val="DBE7F5"/>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87245" autoAdjust="0"/>
  </p:normalViewPr>
  <p:slideViewPr>
    <p:cSldViewPr snapToGrid="0" snapToObjects="1">
      <p:cViewPr varScale="1">
        <p:scale>
          <a:sx n="93" d="100"/>
          <a:sy n="93" d="100"/>
        </p:scale>
        <p:origin x="1157" y="-5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29" d="100"/>
          <a:sy n="129" d="100"/>
        </p:scale>
        <p:origin x="328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0B33F4-6D9E-485B-81FB-D2D0AEA28A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47F5F5C-58A6-4B53-A096-10B9D15C99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E32FF8-1791-48A6-8337-EB1BA7214482}" type="datetimeFigureOut">
              <a:rPr lang="en-US" smtClean="0"/>
              <a:t>1/8/2024</a:t>
            </a:fld>
            <a:endParaRPr lang="en-US"/>
          </a:p>
        </p:txBody>
      </p:sp>
      <p:sp>
        <p:nvSpPr>
          <p:cNvPr id="4" name="Footer Placeholder 3">
            <a:extLst>
              <a:ext uri="{FF2B5EF4-FFF2-40B4-BE49-F238E27FC236}">
                <a16:creationId xmlns:a16="http://schemas.microsoft.com/office/drawing/2014/main" id="{D362F5F0-3096-4969-9078-B2DEFC786E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C2DA9D-C1FC-4CB5-A60F-00BB764C81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4A5268-3AE7-4CA2-A70B-D1E16212EE37}" type="slidenum">
              <a:rPr lang="en-US" smtClean="0"/>
              <a:t>‹#›</a:t>
            </a:fld>
            <a:endParaRPr lang="en-US"/>
          </a:p>
        </p:txBody>
      </p:sp>
    </p:spTree>
    <p:extLst>
      <p:ext uri="{BB962C8B-B14F-4D97-AF65-F5344CB8AC3E}">
        <p14:creationId xmlns:p14="http://schemas.microsoft.com/office/powerpoint/2010/main" val="34391464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82D2381-FA7F-3B4F-861F-D0662239D2ED}" type="slidenum">
              <a:rPr lang="en-US" smtClean="0"/>
              <a:t>1</a:t>
            </a:fld>
            <a:endParaRPr lang="en-US"/>
          </a:p>
        </p:txBody>
      </p:sp>
    </p:spTree>
    <p:extLst>
      <p:ext uri="{BB962C8B-B14F-4D97-AF65-F5344CB8AC3E}">
        <p14:creationId xmlns:p14="http://schemas.microsoft.com/office/powerpoint/2010/main" val="3577832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10</a:t>
            </a:fld>
            <a:endParaRPr lang="en-US"/>
          </a:p>
        </p:txBody>
      </p:sp>
    </p:spTree>
    <p:extLst>
      <p:ext uri="{BB962C8B-B14F-4D97-AF65-F5344CB8AC3E}">
        <p14:creationId xmlns:p14="http://schemas.microsoft.com/office/powerpoint/2010/main" val="2594309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11</a:t>
            </a:fld>
            <a:endParaRPr lang="en-US"/>
          </a:p>
        </p:txBody>
      </p:sp>
    </p:spTree>
    <p:extLst>
      <p:ext uri="{BB962C8B-B14F-4D97-AF65-F5344CB8AC3E}">
        <p14:creationId xmlns:p14="http://schemas.microsoft.com/office/powerpoint/2010/main" val="32454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12</a:t>
            </a:fld>
            <a:endParaRPr lang="en-US"/>
          </a:p>
        </p:txBody>
      </p:sp>
    </p:spTree>
    <p:extLst>
      <p:ext uri="{BB962C8B-B14F-4D97-AF65-F5344CB8AC3E}">
        <p14:creationId xmlns:p14="http://schemas.microsoft.com/office/powerpoint/2010/main" val="1701258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13</a:t>
            </a:fld>
            <a:endParaRPr lang="en-US"/>
          </a:p>
        </p:txBody>
      </p:sp>
    </p:spTree>
    <p:extLst>
      <p:ext uri="{BB962C8B-B14F-4D97-AF65-F5344CB8AC3E}">
        <p14:creationId xmlns:p14="http://schemas.microsoft.com/office/powerpoint/2010/main" val="2751557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14</a:t>
            </a:fld>
            <a:endParaRPr lang="en-US"/>
          </a:p>
        </p:txBody>
      </p:sp>
    </p:spTree>
    <p:extLst>
      <p:ext uri="{BB962C8B-B14F-4D97-AF65-F5344CB8AC3E}">
        <p14:creationId xmlns:p14="http://schemas.microsoft.com/office/powerpoint/2010/main" val="421739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15</a:t>
            </a:fld>
            <a:endParaRPr lang="en-US"/>
          </a:p>
        </p:txBody>
      </p:sp>
    </p:spTree>
    <p:extLst>
      <p:ext uri="{BB962C8B-B14F-4D97-AF65-F5344CB8AC3E}">
        <p14:creationId xmlns:p14="http://schemas.microsoft.com/office/powerpoint/2010/main" val="1905833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16</a:t>
            </a:fld>
            <a:endParaRPr lang="en-US"/>
          </a:p>
        </p:txBody>
      </p:sp>
    </p:spTree>
    <p:extLst>
      <p:ext uri="{BB962C8B-B14F-4D97-AF65-F5344CB8AC3E}">
        <p14:creationId xmlns:p14="http://schemas.microsoft.com/office/powerpoint/2010/main" val="328448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17</a:t>
            </a:fld>
            <a:endParaRPr lang="en-US"/>
          </a:p>
        </p:txBody>
      </p:sp>
    </p:spTree>
    <p:extLst>
      <p:ext uri="{BB962C8B-B14F-4D97-AF65-F5344CB8AC3E}">
        <p14:creationId xmlns:p14="http://schemas.microsoft.com/office/powerpoint/2010/main" val="83954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18</a:t>
            </a:fld>
            <a:endParaRPr lang="en-US"/>
          </a:p>
        </p:txBody>
      </p:sp>
    </p:spTree>
    <p:extLst>
      <p:ext uri="{BB962C8B-B14F-4D97-AF65-F5344CB8AC3E}">
        <p14:creationId xmlns:p14="http://schemas.microsoft.com/office/powerpoint/2010/main" val="2131914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Before calculating the plastic hinges for this RC column, use the plastic hinge parameters from the literature to test if the model is OK.</a:t>
            </a:r>
          </a:p>
          <a:p>
            <a:r>
              <a:rPr lang="en-US" dirty="0"/>
              <a:t>After confirming that the model is OK, the plastic hinge parameters for this </a:t>
            </a:r>
            <a:r>
              <a:rPr lang="en-US" altLang="zh-TW" dirty="0"/>
              <a:t>RC column</a:t>
            </a:r>
            <a:r>
              <a:rPr lang="en-US" dirty="0"/>
              <a:t> are calculated.</a:t>
            </a:r>
          </a:p>
          <a:p>
            <a:r>
              <a:rPr lang="en-US" dirty="0"/>
              <a:t>The simulation is divided into two parts to identify the source of the problem.</a:t>
            </a:r>
          </a:p>
          <a:p>
            <a:r>
              <a:rPr lang="en-US" dirty="0"/>
              <a:t>To see whether the problem is from model or parameters.</a:t>
            </a:r>
          </a:p>
        </p:txBody>
      </p:sp>
      <p:sp>
        <p:nvSpPr>
          <p:cNvPr id="4" name="Slide Number Placeholder 3"/>
          <p:cNvSpPr>
            <a:spLocks noGrp="1"/>
          </p:cNvSpPr>
          <p:nvPr>
            <p:ph type="sldNum" sz="quarter" idx="5"/>
          </p:nvPr>
        </p:nvSpPr>
        <p:spPr/>
        <p:txBody>
          <a:bodyPr/>
          <a:lstStyle/>
          <a:p>
            <a:fld id="{D82D2381-FA7F-3B4F-861F-D0662239D2ED}" type="slidenum">
              <a:rPr lang="en-US" smtClean="0"/>
              <a:t>19</a:t>
            </a:fld>
            <a:endParaRPr lang="en-US"/>
          </a:p>
        </p:txBody>
      </p:sp>
    </p:spTree>
    <p:extLst>
      <p:ext uri="{BB962C8B-B14F-4D97-AF65-F5344CB8AC3E}">
        <p14:creationId xmlns:p14="http://schemas.microsoft.com/office/powerpoint/2010/main" val="83769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a:t>
            </a:fld>
            <a:endParaRPr lang="en-US"/>
          </a:p>
        </p:txBody>
      </p:sp>
    </p:spTree>
    <p:extLst>
      <p:ext uri="{BB962C8B-B14F-4D97-AF65-F5344CB8AC3E}">
        <p14:creationId xmlns:p14="http://schemas.microsoft.com/office/powerpoint/2010/main" val="2172885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20</a:t>
            </a:fld>
            <a:endParaRPr lang="en-US"/>
          </a:p>
        </p:txBody>
      </p:sp>
    </p:spTree>
    <p:extLst>
      <p:ext uri="{BB962C8B-B14F-4D97-AF65-F5344CB8AC3E}">
        <p14:creationId xmlns:p14="http://schemas.microsoft.com/office/powerpoint/2010/main" val="3058494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simulation result of plastic hinge</a:t>
            </a:r>
          </a:p>
        </p:txBody>
      </p:sp>
      <p:sp>
        <p:nvSpPr>
          <p:cNvPr id="4" name="Slide Number Placeholder 3"/>
          <p:cNvSpPr>
            <a:spLocks noGrp="1"/>
          </p:cNvSpPr>
          <p:nvPr>
            <p:ph type="sldNum" sz="quarter" idx="5"/>
          </p:nvPr>
        </p:nvSpPr>
        <p:spPr/>
        <p:txBody>
          <a:bodyPr/>
          <a:lstStyle/>
          <a:p>
            <a:fld id="{D82D2381-FA7F-3B4F-861F-D0662239D2ED}" type="slidenum">
              <a:rPr lang="en-US" smtClean="0"/>
              <a:t>21</a:t>
            </a:fld>
            <a:endParaRPr lang="en-US"/>
          </a:p>
        </p:txBody>
      </p:sp>
    </p:spTree>
    <p:extLst>
      <p:ext uri="{BB962C8B-B14F-4D97-AF65-F5344CB8AC3E}">
        <p14:creationId xmlns:p14="http://schemas.microsoft.com/office/powerpoint/2010/main" val="949489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TW" dirty="0"/>
              <a:t>This is the simulation result of </a:t>
            </a:r>
            <a:r>
              <a:rPr lang="en-US" altLang="zh-TW" dirty="0">
                <a:solidFill>
                  <a:srgbClr val="4D5156"/>
                </a:solidFill>
                <a:latin typeface="arial" panose="020B0604020202020204" pitchFamily="34" charset="0"/>
              </a:rPr>
              <a:t>Hysteresis loop</a:t>
            </a:r>
            <a:r>
              <a:rPr lang="zh-TW" altLang="en-US" dirty="0">
                <a:solidFill>
                  <a:srgbClr val="4D5156"/>
                </a:solidFill>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22</a:t>
            </a:fld>
            <a:endParaRPr lang="en-US"/>
          </a:p>
        </p:txBody>
      </p:sp>
    </p:spTree>
    <p:extLst>
      <p:ext uri="{BB962C8B-B14F-4D97-AF65-F5344CB8AC3E}">
        <p14:creationId xmlns:p14="http://schemas.microsoft.com/office/powerpoint/2010/main" val="186548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Next, we need to determine if the simulation results are correct.</a:t>
            </a:r>
          </a:p>
          <a:p>
            <a:r>
              <a:rPr lang="en-US" dirty="0"/>
              <a:t>It can be noticed that the plastic hinge deterioration does not follow the backbone curve.</a:t>
            </a:r>
          </a:p>
        </p:txBody>
      </p:sp>
      <p:sp>
        <p:nvSpPr>
          <p:cNvPr id="4" name="Slide Number Placeholder 3"/>
          <p:cNvSpPr>
            <a:spLocks noGrp="1"/>
          </p:cNvSpPr>
          <p:nvPr>
            <p:ph type="sldNum" sz="quarter" idx="5"/>
          </p:nvPr>
        </p:nvSpPr>
        <p:spPr/>
        <p:txBody>
          <a:bodyPr/>
          <a:lstStyle/>
          <a:p>
            <a:fld id="{D82D2381-FA7F-3B4F-861F-D0662239D2ED}" type="slidenum">
              <a:rPr lang="en-US" smtClean="0"/>
              <a:t>23</a:t>
            </a:fld>
            <a:endParaRPr lang="en-US"/>
          </a:p>
        </p:txBody>
      </p:sp>
    </p:spTree>
    <p:extLst>
      <p:ext uri="{BB962C8B-B14F-4D97-AF65-F5344CB8AC3E}">
        <p14:creationId xmlns:p14="http://schemas.microsoft.com/office/powerpoint/2010/main" val="869671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Since the plastic hinge</a:t>
            </a:r>
            <a:r>
              <a:rPr lang="en-US" altLang="zh-TW" dirty="0"/>
              <a:t> deterioration </a:t>
            </a:r>
            <a:r>
              <a:rPr lang="en-US" dirty="0"/>
              <a:t>does not follow the curve of the backbone, the hysteresis loop is also problematic.</a:t>
            </a:r>
          </a:p>
          <a:p>
            <a:r>
              <a:rPr lang="en-US" dirty="0"/>
              <a:t>You can see there's a big jump here.</a:t>
            </a:r>
          </a:p>
        </p:txBody>
      </p:sp>
      <p:sp>
        <p:nvSpPr>
          <p:cNvPr id="4" name="Slide Number Placeholder 3"/>
          <p:cNvSpPr>
            <a:spLocks noGrp="1"/>
          </p:cNvSpPr>
          <p:nvPr>
            <p:ph type="sldNum" sz="quarter" idx="5"/>
          </p:nvPr>
        </p:nvSpPr>
        <p:spPr/>
        <p:txBody>
          <a:bodyPr/>
          <a:lstStyle/>
          <a:p>
            <a:fld id="{D82D2381-FA7F-3B4F-861F-D0662239D2ED}" type="slidenum">
              <a:rPr lang="en-US" smtClean="0"/>
              <a:t>24</a:t>
            </a:fld>
            <a:endParaRPr lang="en-US"/>
          </a:p>
        </p:txBody>
      </p:sp>
    </p:spTree>
    <p:extLst>
      <p:ext uri="{BB962C8B-B14F-4D97-AF65-F5344CB8AC3E}">
        <p14:creationId xmlns:p14="http://schemas.microsoft.com/office/powerpoint/2010/main" val="2926075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I've tried a lot of things, but I haven't solved the problem by the deadline.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So the flowchart stops here and I hope to solve the problem later when I am more familiar with SAP2000.</a:t>
            </a:r>
            <a:endParaRPr lang="zh-TW" altLang="en-US" sz="1200" dirty="0"/>
          </a:p>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25</a:t>
            </a:fld>
            <a:endParaRPr lang="en-US"/>
          </a:p>
        </p:txBody>
      </p:sp>
    </p:spTree>
    <p:extLst>
      <p:ext uri="{BB962C8B-B14F-4D97-AF65-F5344CB8AC3E}">
        <p14:creationId xmlns:p14="http://schemas.microsoft.com/office/powerpoint/2010/main" val="28977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26</a:t>
            </a:fld>
            <a:endParaRPr lang="en-US"/>
          </a:p>
        </p:txBody>
      </p:sp>
    </p:spTree>
    <p:extLst>
      <p:ext uri="{BB962C8B-B14F-4D97-AF65-F5344CB8AC3E}">
        <p14:creationId xmlns:p14="http://schemas.microsoft.com/office/powerpoint/2010/main" val="800791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27</a:t>
            </a:fld>
            <a:endParaRPr lang="en-US"/>
          </a:p>
        </p:txBody>
      </p:sp>
    </p:spTree>
    <p:extLst>
      <p:ext uri="{BB962C8B-B14F-4D97-AF65-F5344CB8AC3E}">
        <p14:creationId xmlns:p14="http://schemas.microsoft.com/office/powerpoint/2010/main" val="242708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28</a:t>
            </a:fld>
            <a:endParaRPr lang="en-US"/>
          </a:p>
        </p:txBody>
      </p:sp>
    </p:spTree>
    <p:extLst>
      <p:ext uri="{BB962C8B-B14F-4D97-AF65-F5344CB8AC3E}">
        <p14:creationId xmlns:p14="http://schemas.microsoft.com/office/powerpoint/2010/main" val="1928924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29</a:t>
            </a:fld>
            <a:endParaRPr lang="en-US"/>
          </a:p>
        </p:txBody>
      </p:sp>
    </p:spTree>
    <p:extLst>
      <p:ext uri="{BB962C8B-B14F-4D97-AF65-F5344CB8AC3E}">
        <p14:creationId xmlns:p14="http://schemas.microsoft.com/office/powerpoint/2010/main" val="379690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a:t>
            </a:fld>
            <a:endParaRPr lang="en-US"/>
          </a:p>
        </p:txBody>
      </p:sp>
    </p:spTree>
    <p:extLst>
      <p:ext uri="{BB962C8B-B14F-4D97-AF65-F5344CB8AC3E}">
        <p14:creationId xmlns:p14="http://schemas.microsoft.com/office/powerpoint/2010/main" val="2710171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30</a:t>
            </a:fld>
            <a:endParaRPr lang="en-US"/>
          </a:p>
        </p:txBody>
      </p:sp>
    </p:spTree>
    <p:extLst>
      <p:ext uri="{BB962C8B-B14F-4D97-AF65-F5344CB8AC3E}">
        <p14:creationId xmlns:p14="http://schemas.microsoft.com/office/powerpoint/2010/main" val="920351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31</a:t>
            </a:fld>
            <a:endParaRPr lang="en-US"/>
          </a:p>
        </p:txBody>
      </p:sp>
    </p:spTree>
    <p:extLst>
      <p:ext uri="{BB962C8B-B14F-4D97-AF65-F5344CB8AC3E}">
        <p14:creationId xmlns:p14="http://schemas.microsoft.com/office/powerpoint/2010/main" val="3399710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32</a:t>
            </a:fld>
            <a:endParaRPr lang="en-US"/>
          </a:p>
        </p:txBody>
      </p:sp>
    </p:spTree>
    <p:extLst>
      <p:ext uri="{BB962C8B-B14F-4D97-AF65-F5344CB8AC3E}">
        <p14:creationId xmlns:p14="http://schemas.microsoft.com/office/powerpoint/2010/main" val="2710631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33</a:t>
            </a:fld>
            <a:endParaRPr lang="en-US"/>
          </a:p>
        </p:txBody>
      </p:sp>
    </p:spTree>
    <p:extLst>
      <p:ext uri="{BB962C8B-B14F-4D97-AF65-F5344CB8AC3E}">
        <p14:creationId xmlns:p14="http://schemas.microsoft.com/office/powerpoint/2010/main" val="3010807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34</a:t>
            </a:fld>
            <a:endParaRPr lang="en-US"/>
          </a:p>
        </p:txBody>
      </p:sp>
    </p:spTree>
    <p:extLst>
      <p:ext uri="{BB962C8B-B14F-4D97-AF65-F5344CB8AC3E}">
        <p14:creationId xmlns:p14="http://schemas.microsoft.com/office/powerpoint/2010/main" val="2710989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35</a:t>
            </a:fld>
            <a:endParaRPr lang="en-US"/>
          </a:p>
        </p:txBody>
      </p:sp>
    </p:spTree>
    <p:extLst>
      <p:ext uri="{BB962C8B-B14F-4D97-AF65-F5344CB8AC3E}">
        <p14:creationId xmlns:p14="http://schemas.microsoft.com/office/powerpoint/2010/main" val="1171694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36</a:t>
            </a:fld>
            <a:endParaRPr lang="en-US"/>
          </a:p>
        </p:txBody>
      </p:sp>
    </p:spTree>
    <p:extLst>
      <p:ext uri="{BB962C8B-B14F-4D97-AF65-F5344CB8AC3E}">
        <p14:creationId xmlns:p14="http://schemas.microsoft.com/office/powerpoint/2010/main" val="1543540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37</a:t>
            </a:fld>
            <a:endParaRPr lang="en-US"/>
          </a:p>
        </p:txBody>
      </p:sp>
    </p:spTree>
    <p:extLst>
      <p:ext uri="{BB962C8B-B14F-4D97-AF65-F5344CB8AC3E}">
        <p14:creationId xmlns:p14="http://schemas.microsoft.com/office/powerpoint/2010/main" val="2830930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38</a:t>
            </a:fld>
            <a:endParaRPr lang="en-US"/>
          </a:p>
        </p:txBody>
      </p:sp>
    </p:spTree>
    <p:extLst>
      <p:ext uri="{BB962C8B-B14F-4D97-AF65-F5344CB8AC3E}">
        <p14:creationId xmlns:p14="http://schemas.microsoft.com/office/powerpoint/2010/main" val="1829158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39</a:t>
            </a:fld>
            <a:endParaRPr lang="en-US"/>
          </a:p>
        </p:txBody>
      </p:sp>
    </p:spTree>
    <p:extLst>
      <p:ext uri="{BB962C8B-B14F-4D97-AF65-F5344CB8AC3E}">
        <p14:creationId xmlns:p14="http://schemas.microsoft.com/office/powerpoint/2010/main" val="228781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TW" dirty="0"/>
              <a:t>Hello, everyone my name is. In my section, I will introduce how to analyze the building structure.</a:t>
            </a:r>
          </a:p>
          <a:p>
            <a:r>
              <a:rPr lang="en-US" altLang="zh-TW" dirty="0"/>
              <a:t>Everyone should be familiar with this picture. It is the teaching and research building of our school. As a student in the structure group, I will think about how this building was built? A very important knowledge point among them is the plastic hinge.</a:t>
            </a:r>
          </a:p>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a:t>
            </a:fld>
            <a:endParaRPr lang="en-US"/>
          </a:p>
        </p:txBody>
      </p:sp>
    </p:spTree>
    <p:extLst>
      <p:ext uri="{BB962C8B-B14F-4D97-AF65-F5344CB8AC3E}">
        <p14:creationId xmlns:p14="http://schemas.microsoft.com/office/powerpoint/2010/main" val="33418900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40</a:t>
            </a:fld>
            <a:endParaRPr lang="en-US"/>
          </a:p>
        </p:txBody>
      </p:sp>
    </p:spTree>
    <p:extLst>
      <p:ext uri="{BB962C8B-B14F-4D97-AF65-F5344CB8AC3E}">
        <p14:creationId xmlns:p14="http://schemas.microsoft.com/office/powerpoint/2010/main" val="1346728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41</a:t>
            </a:fld>
            <a:endParaRPr lang="en-US"/>
          </a:p>
        </p:txBody>
      </p:sp>
    </p:spTree>
    <p:extLst>
      <p:ext uri="{BB962C8B-B14F-4D97-AF65-F5344CB8AC3E}">
        <p14:creationId xmlns:p14="http://schemas.microsoft.com/office/powerpoint/2010/main" val="50858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42</a:t>
            </a:fld>
            <a:endParaRPr lang="en-US"/>
          </a:p>
        </p:txBody>
      </p:sp>
    </p:spTree>
    <p:extLst>
      <p:ext uri="{BB962C8B-B14F-4D97-AF65-F5344CB8AC3E}">
        <p14:creationId xmlns:p14="http://schemas.microsoft.com/office/powerpoint/2010/main" val="408467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TW" altLang="en-US" dirty="0"/>
              <a:t>在</a:t>
            </a:r>
            <a:r>
              <a:rPr lang="en-US" altLang="zh-TW" dirty="0"/>
              <a:t>500</a:t>
            </a:r>
            <a:r>
              <a:rPr lang="zh-TW" altLang="en-US" dirty="0"/>
              <a:t>秒時底部鋼筋進入塑性階段</a:t>
            </a:r>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43</a:t>
            </a:fld>
            <a:endParaRPr lang="en-US"/>
          </a:p>
        </p:txBody>
      </p:sp>
    </p:spTree>
    <p:extLst>
      <p:ext uri="{BB962C8B-B14F-4D97-AF65-F5344CB8AC3E}">
        <p14:creationId xmlns:p14="http://schemas.microsoft.com/office/powerpoint/2010/main" val="3974279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44</a:t>
            </a:fld>
            <a:endParaRPr lang="en-US"/>
          </a:p>
        </p:txBody>
      </p:sp>
    </p:spTree>
    <p:extLst>
      <p:ext uri="{BB962C8B-B14F-4D97-AF65-F5344CB8AC3E}">
        <p14:creationId xmlns:p14="http://schemas.microsoft.com/office/powerpoint/2010/main" val="1877121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45</a:t>
            </a:fld>
            <a:endParaRPr lang="en-US"/>
          </a:p>
        </p:txBody>
      </p:sp>
    </p:spTree>
    <p:extLst>
      <p:ext uri="{BB962C8B-B14F-4D97-AF65-F5344CB8AC3E}">
        <p14:creationId xmlns:p14="http://schemas.microsoft.com/office/powerpoint/2010/main" val="301281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kern="0" dirty="0">
                <a:solidFill>
                  <a:schemeClr val="tx1">
                    <a:lumMod val="50000"/>
                  </a:schemeClr>
                </a:solidFill>
                <a:latin typeface="Arial" panose="020B0604020202020204" pitchFamily="34" charset="0"/>
                <a:cs typeface="Arial" panose="020B0604020202020204" pitchFamily="34" charset="0"/>
              </a:rPr>
              <a:t>Reinforced concrete (RC) buildings are designed to </a:t>
            </a:r>
            <a:r>
              <a:rPr lang="en-US" altLang="zh-TW" kern="0" dirty="0">
                <a:solidFill>
                  <a:srgbClr val="FF0000"/>
                </a:solidFill>
                <a:latin typeface="Arial" panose="020B0604020202020204" pitchFamily="34" charset="0"/>
                <a:cs typeface="Arial" panose="020B0604020202020204" pitchFamily="34" charset="0"/>
              </a:rPr>
              <a:t>allow plastic hinges</a:t>
            </a:r>
            <a:r>
              <a:rPr lang="en-US" altLang="zh-TW" kern="0" dirty="0">
                <a:solidFill>
                  <a:schemeClr val="tx1">
                    <a:lumMod val="50000"/>
                  </a:schemeClr>
                </a:solidFill>
                <a:latin typeface="Arial" panose="020B0604020202020204" pitchFamily="34" charset="0"/>
                <a:cs typeface="Arial" panose="020B0604020202020204" pitchFamily="34" charset="0"/>
              </a:rPr>
              <a:t> due to </a:t>
            </a:r>
            <a:r>
              <a:rPr lang="en-US" altLang="zh-TW" kern="0" dirty="0">
                <a:solidFill>
                  <a:srgbClr val="FF0000"/>
                </a:solidFill>
                <a:latin typeface="Arial" panose="020B0604020202020204" pitchFamily="34" charset="0"/>
                <a:cs typeface="Arial" panose="020B0604020202020204" pitchFamily="34" charset="0"/>
              </a:rPr>
              <a:t>cost-effectiveness</a:t>
            </a:r>
            <a:r>
              <a:rPr lang="en-US" altLang="zh-TW" kern="0" dirty="0">
                <a:solidFill>
                  <a:schemeClr val="tx1">
                    <a:lumMod val="50000"/>
                  </a:schemeClr>
                </a:solidFill>
                <a:latin typeface="Arial" panose="020B0604020202020204" pitchFamily="34" charset="0"/>
                <a:cs typeface="Arial" panose="020B0604020202020204" pitchFamily="34" charset="0"/>
              </a:rPr>
              <a:t> and </a:t>
            </a:r>
            <a:r>
              <a:rPr lang="en-US" altLang="zh-TW" kern="0" dirty="0">
                <a:solidFill>
                  <a:srgbClr val="FF0000"/>
                </a:solidFill>
                <a:latin typeface="Arial" panose="020B0604020202020204" pitchFamily="34" charset="0"/>
                <a:cs typeface="Arial" panose="020B0604020202020204" pitchFamily="34" charset="0"/>
              </a:rPr>
              <a:t>safety</a:t>
            </a:r>
            <a:r>
              <a:rPr lang="en-US" altLang="zh-TW" kern="0" dirty="0">
                <a:solidFill>
                  <a:schemeClr val="tx1">
                    <a:lumMod val="50000"/>
                  </a:schemeClr>
                </a:solidFill>
                <a:latin typeface="Arial" panose="020B0604020202020204" pitchFamily="34" charset="0"/>
                <a:cs typeface="Arial" panose="020B0604020202020204" pitchFamily="34" charset="0"/>
              </a:rPr>
              <a:t> considerations.</a:t>
            </a:r>
          </a:p>
          <a:p>
            <a:r>
              <a:rPr lang="en-US" altLang="zh-TW" dirty="0"/>
              <a:t>However, it is possible that due to improper analysis, these building were severely damaged and collapsed in past earthquakes.</a:t>
            </a:r>
          </a:p>
        </p:txBody>
      </p:sp>
      <p:sp>
        <p:nvSpPr>
          <p:cNvPr id="4" name="Slide Number Placeholder 3"/>
          <p:cNvSpPr>
            <a:spLocks noGrp="1"/>
          </p:cNvSpPr>
          <p:nvPr>
            <p:ph type="sldNum" sz="quarter" idx="5"/>
          </p:nvPr>
        </p:nvSpPr>
        <p:spPr/>
        <p:txBody>
          <a:bodyPr/>
          <a:lstStyle/>
          <a:p>
            <a:fld id="{D82D2381-FA7F-3B4F-861F-D0662239D2ED}" type="slidenum">
              <a:rPr lang="en-US" smtClean="0"/>
              <a:t>5</a:t>
            </a:fld>
            <a:endParaRPr lang="en-US"/>
          </a:p>
        </p:txBody>
      </p:sp>
    </p:spTree>
    <p:extLst>
      <p:ext uri="{BB962C8B-B14F-4D97-AF65-F5344CB8AC3E}">
        <p14:creationId xmlns:p14="http://schemas.microsoft.com/office/powerpoint/2010/main" val="1967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discuss this issue, we first introduce the design process of the building.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First of all, the building design adopts Ductile design and based on the concept of strong columns and weak beams. Because if the column enters the plastic hinge first, it will cause structural collapse. Finally, the design will be based on the design and maximum earthquake force.</a:t>
            </a:r>
          </a:p>
          <a:p>
            <a:r>
              <a:rPr lang="en-US" dirty="0"/>
              <a:t>So that's why we use plastic hinges to analysis building.</a:t>
            </a:r>
          </a:p>
        </p:txBody>
      </p:sp>
      <p:sp>
        <p:nvSpPr>
          <p:cNvPr id="4" name="Slide Number Placeholder 3"/>
          <p:cNvSpPr>
            <a:spLocks noGrp="1"/>
          </p:cNvSpPr>
          <p:nvPr>
            <p:ph type="sldNum" sz="quarter" idx="5"/>
          </p:nvPr>
        </p:nvSpPr>
        <p:spPr/>
        <p:txBody>
          <a:bodyPr/>
          <a:lstStyle/>
          <a:p>
            <a:fld id="{D82D2381-FA7F-3B4F-861F-D0662239D2ED}" type="slidenum">
              <a:rPr lang="en-US" smtClean="0"/>
              <a:t>6</a:t>
            </a:fld>
            <a:endParaRPr lang="en-US"/>
          </a:p>
        </p:txBody>
      </p:sp>
    </p:spTree>
    <p:extLst>
      <p:ext uri="{BB962C8B-B14F-4D97-AF65-F5344CB8AC3E}">
        <p14:creationId xmlns:p14="http://schemas.microsoft.com/office/powerpoint/2010/main" val="389554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7</a:t>
            </a:fld>
            <a:endParaRPr lang="en-US"/>
          </a:p>
        </p:txBody>
      </p:sp>
    </p:spTree>
    <p:extLst>
      <p:ext uri="{BB962C8B-B14F-4D97-AF65-F5344CB8AC3E}">
        <p14:creationId xmlns:p14="http://schemas.microsoft.com/office/powerpoint/2010/main" val="2067678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8</a:t>
            </a:fld>
            <a:endParaRPr lang="en-US"/>
          </a:p>
        </p:txBody>
      </p:sp>
    </p:spTree>
    <p:extLst>
      <p:ext uri="{BB962C8B-B14F-4D97-AF65-F5344CB8AC3E}">
        <p14:creationId xmlns:p14="http://schemas.microsoft.com/office/powerpoint/2010/main" val="98045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D2381-FA7F-3B4F-861F-D0662239D2ED}" type="slidenum">
              <a:rPr lang="en-US" smtClean="0"/>
              <a:t>9</a:t>
            </a:fld>
            <a:endParaRPr lang="en-US"/>
          </a:p>
        </p:txBody>
      </p:sp>
    </p:spTree>
    <p:extLst>
      <p:ext uri="{BB962C8B-B14F-4D97-AF65-F5344CB8AC3E}">
        <p14:creationId xmlns:p14="http://schemas.microsoft.com/office/powerpoint/2010/main" val="13961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5" y="4754883"/>
            <a:ext cx="941832" cy="350865"/>
          </a:xfrm>
          <a:prstGeom prst="rect">
            <a:avLst/>
          </a:prstGeom>
        </p:spPr>
        <p:txBody>
          <a:bodyPr/>
          <a:lstStyle/>
          <a:p>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userDrawn="1"/>
        </p:nvSpPr>
        <p:spPr>
          <a:xfrm>
            <a:off x="0" y="4"/>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3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1" y="4705824"/>
            <a:ext cx="2695866" cy="124650"/>
          </a:xfrm>
          <a:prstGeom prst="rect">
            <a:avLst/>
          </a:prstGeom>
        </p:spPr>
        <p:txBody>
          <a:bodyPr wrap="none" lIns="9144" tIns="0" bIns="0" anchor="b" anchorCtr="0">
            <a:spAutoFit/>
          </a:bodyPr>
          <a:lstStyle>
            <a:lvl1pPr marL="0" indent="0">
              <a:spcBef>
                <a:spcPts val="225"/>
              </a:spcBef>
              <a:buFontTx/>
              <a:buNone/>
              <a:defRPr sz="900" b="0" i="0">
                <a:solidFill>
                  <a:srgbClr val="898989"/>
                </a:solidFill>
                <a:latin typeface="Helvetica Regular" pitchFamily="2" charset="0"/>
              </a:defRPr>
            </a:lvl1pPr>
            <a:lvl2pPr>
              <a:defRPr sz="900"/>
            </a:lvl2pPr>
            <a:lvl3pPr>
              <a:defRPr sz="900"/>
            </a:lvl3pPr>
            <a:lvl4pPr>
              <a:defRPr sz="900"/>
            </a:lvl4pPr>
            <a:lvl5pPr>
              <a:defRPr sz="900"/>
            </a:lvl5pPr>
          </a:lstStyle>
          <a:p>
            <a:r>
              <a:rPr lang="en-US" sz="900" dirty="0">
                <a:solidFill>
                  <a:srgbClr val="58595B"/>
                </a:solidFill>
                <a:latin typeface="Helvetica" pitchFamily="2" charset="0"/>
              </a:rPr>
              <a:t>Assistant Professor, Department of Civil Engineering</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3" y="4522944"/>
            <a:ext cx="1717635" cy="124650"/>
          </a:xfrm>
          <a:prstGeom prst="rect">
            <a:avLst/>
          </a:prstGeom>
        </p:spPr>
        <p:txBody>
          <a:bodyPr wrap="square" lIns="9144" tIns="0" bIns="0" anchor="b" anchorCtr="0">
            <a:spAutoFit/>
          </a:bodyPr>
          <a:lstStyle>
            <a:lvl1pPr marL="0" indent="0">
              <a:spcBef>
                <a:spcPts val="225"/>
              </a:spcBef>
              <a:buFontTx/>
              <a:buNone/>
              <a:defRPr sz="2400" b="0" i="0">
                <a:solidFill>
                  <a:srgbClr val="898989"/>
                </a:solidFill>
                <a:latin typeface="Arial" panose="020B0604020202020204" pitchFamily="34" charset="0"/>
                <a:cs typeface="Arial" panose="020B0604020202020204" pitchFamily="34" charset="0"/>
              </a:defRPr>
            </a:lvl1pPr>
            <a:lvl2pPr>
              <a:defRPr sz="900"/>
            </a:lvl2pPr>
            <a:lvl3pPr>
              <a:defRPr sz="900"/>
            </a:lvl3pPr>
            <a:lvl4pPr>
              <a:defRPr sz="900"/>
            </a:lvl4pPr>
            <a:lvl5pPr>
              <a:defRPr sz="900"/>
            </a:lvl5pPr>
          </a:lstStyle>
          <a:p>
            <a:r>
              <a:rPr lang="en-US" sz="900" dirty="0">
                <a:solidFill>
                  <a:srgbClr val="58595B"/>
                </a:solidFill>
                <a:latin typeface="Helvetica" pitchFamily="2" charset="0"/>
              </a:rPr>
              <a:t>Peng-Yu Chen</a:t>
            </a:r>
          </a:p>
        </p:txBody>
      </p:sp>
      <p:sp>
        <p:nvSpPr>
          <p:cNvPr id="15" name="Header rule">
            <a:extLst>
              <a:ext uri="{FF2B5EF4-FFF2-40B4-BE49-F238E27FC236}">
                <a16:creationId xmlns:a16="http://schemas.microsoft.com/office/drawing/2014/main" id="{9D6D4E19-3FBE-DF40-B8C1-98D35A8D9F51}"/>
              </a:ext>
            </a:extLst>
          </p:cNvPr>
          <p:cNvSpPr/>
          <p:nvPr/>
        </p:nvSpPr>
        <p:spPr>
          <a:xfrm>
            <a:off x="477370" y="2986241"/>
            <a:ext cx="8026547" cy="45719"/>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flipV="1">
            <a:off x="477370" y="1758131"/>
            <a:ext cx="8026547" cy="45719"/>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2" name="TextBox 11" hidden="1">
            <a:extLst>
              <a:ext uri="{FF2B5EF4-FFF2-40B4-BE49-F238E27FC236}">
                <a16:creationId xmlns:a16="http://schemas.microsoft.com/office/drawing/2014/main" id="{992A067E-6CB9-C14C-9A18-33F98E6EF3A7}"/>
              </a:ext>
            </a:extLst>
          </p:cNvPr>
          <p:cNvSpPr txBox="1"/>
          <p:nvPr/>
        </p:nvSpPr>
        <p:spPr>
          <a:xfrm>
            <a:off x="649226" y="475488"/>
            <a:ext cx="800100" cy="374904"/>
          </a:xfrm>
          <a:prstGeom prst="rect">
            <a:avLst/>
          </a:prstGeom>
          <a:solidFill>
            <a:srgbClr val="FF00FF"/>
          </a:solidFill>
          <a:ln w="6350">
            <a:noFill/>
          </a:ln>
        </p:spPr>
        <p:txBody>
          <a:bodyPr wrap="square" lIns="13716" tIns="6858" rIns="13716" bIns="0" rtlCol="0" anchor="ctr" anchorCtr="1">
            <a:normAutofit/>
          </a:bodyPr>
          <a:lstStyle/>
          <a:p>
            <a:pPr marL="0" marR="0" lvl="0" indent="0" algn="ctr" defTabSz="514337" rtl="0" eaLnBrk="1" fontAlgn="auto" latinLnBrk="0" hangingPunct="1">
              <a:lnSpc>
                <a:spcPct val="100000"/>
              </a:lnSpc>
              <a:spcBef>
                <a:spcPts val="0"/>
              </a:spcBef>
              <a:spcAft>
                <a:spcPts val="0"/>
              </a:spcAft>
              <a:buClrTx/>
              <a:buSzTx/>
              <a:buFontTx/>
              <a:buNone/>
              <a:tabLst/>
              <a:defRPr/>
            </a:pPr>
            <a:r>
              <a:rPr lang="en-US" sz="600" dirty="0">
                <a:solidFill>
                  <a:schemeClr val="bg1"/>
                </a:solidFill>
              </a:rPr>
              <a:t>Resize the UCLA logo to match the size &amp; position of this box</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5" y="304803"/>
            <a:ext cx="1427019" cy="248209"/>
          </a:xfrm>
          <a:prstGeom prst="rect">
            <a:avLst/>
          </a:prstGeom>
          <a:noFill/>
        </p:spPr>
        <p:txBody>
          <a:bodyPr wrap="square" rtlCol="0">
            <a:spAutoFit/>
          </a:bodyPr>
          <a:lstStyle/>
          <a:p>
            <a:endParaRPr lang="en-US" sz="1013" dirty="0"/>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2031662"/>
            <a:ext cx="7772400" cy="824841"/>
          </a:xfrm>
          <a:prstGeom prst="rect">
            <a:avLst/>
          </a:prstGeom>
        </p:spPr>
        <p:txBody>
          <a:bodyPr wrap="square" anchor="ctr" anchorCtr="0">
            <a:spAutoFit/>
          </a:bodyPr>
          <a:lstStyle>
            <a:lvl1pPr marL="0" indent="0">
              <a:buNone/>
              <a:defRPr sz="2700" b="1">
                <a:latin typeface="+mj-lt"/>
              </a:defRPr>
            </a:lvl1pPr>
            <a:lvl2pPr marL="0" indent="0">
              <a:buFont typeface="Arial" panose="020B0604020202020204" pitchFamily="34" charset="0"/>
              <a:buNone/>
              <a:defRPr sz="2700" b="1">
                <a:latin typeface="+mj-lt"/>
              </a:defRPr>
            </a:lvl2pPr>
            <a:lvl3pPr marL="272600" indent="0">
              <a:buNone/>
              <a:defRPr sz="2700" b="1">
                <a:latin typeface="+mj-lt"/>
              </a:defRPr>
            </a:lvl3pPr>
            <a:lvl4pPr marL="0" indent="0">
              <a:buNone/>
              <a:defRPr sz="2700" b="1">
                <a:latin typeface="+mj-lt"/>
              </a:defRPr>
            </a:lvl4pPr>
            <a:lvl5pPr marL="0" indent="0">
              <a:buNone/>
              <a:defRPr sz="2700" b="1">
                <a:latin typeface="+mj-lt"/>
              </a:defRPr>
            </a:lvl5pPr>
          </a:lstStyle>
          <a:p>
            <a:pPr lvl="0"/>
            <a:r>
              <a:rPr lang="en-US" dirty="0"/>
              <a:t>Presentation Opener Title</a:t>
            </a:r>
          </a:p>
          <a:p>
            <a:pPr lvl="0"/>
            <a:r>
              <a:rPr lang="en-US" dirty="0"/>
              <a:t>Goes Here</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6" y="475488"/>
            <a:ext cx="800100" cy="374904"/>
          </a:xfrm>
          <a:prstGeom prst="rect">
            <a:avLst/>
          </a:prstGeom>
          <a:solidFill>
            <a:srgbClr val="FF00FF"/>
          </a:solidFill>
          <a:ln w="6350">
            <a:noFill/>
          </a:ln>
        </p:spPr>
        <p:txBody>
          <a:bodyPr wrap="square" lIns="13716" tIns="6858" rIns="13716" bIns="0" rtlCol="0" anchor="ctr" anchorCtr="1">
            <a:normAutofit/>
          </a:bodyPr>
          <a:lstStyle/>
          <a:p>
            <a:pPr marL="0" marR="0" lvl="0" indent="0" algn="ctr" defTabSz="514337" rtl="0" eaLnBrk="1" fontAlgn="auto" latinLnBrk="0" hangingPunct="1">
              <a:lnSpc>
                <a:spcPct val="100000"/>
              </a:lnSpc>
              <a:spcBef>
                <a:spcPts val="0"/>
              </a:spcBef>
              <a:spcAft>
                <a:spcPts val="0"/>
              </a:spcAft>
              <a:buClrTx/>
              <a:buSzTx/>
              <a:buFontTx/>
              <a:buNone/>
              <a:tabLst/>
              <a:defRPr/>
            </a:pPr>
            <a:r>
              <a:rPr lang="en-US" sz="6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5" y="304803"/>
            <a:ext cx="1427019" cy="248209"/>
          </a:xfrm>
          <a:prstGeom prst="rect">
            <a:avLst/>
          </a:prstGeom>
          <a:noFill/>
        </p:spPr>
        <p:txBody>
          <a:bodyPr wrap="square" rtlCol="0">
            <a:spAutoFit/>
          </a:bodyPr>
          <a:lstStyle/>
          <a:p>
            <a:endParaRPr lang="en-US" sz="1013" dirty="0"/>
          </a:p>
        </p:txBody>
      </p:sp>
      <p:pic>
        <p:nvPicPr>
          <p:cNvPr id="4" name="Picture 3" descr="A picture containing text&#10;&#10;Description automatically generated">
            <a:extLst>
              <a:ext uri="{FF2B5EF4-FFF2-40B4-BE49-F238E27FC236}">
                <a16:creationId xmlns:a16="http://schemas.microsoft.com/office/drawing/2014/main" id="{70E50FF5-8596-CFE0-3FC4-1CC2478713D0}"/>
              </a:ext>
            </a:extLst>
          </p:cNvPr>
          <p:cNvPicPr>
            <a:picLocks noChangeAspect="1"/>
          </p:cNvPicPr>
          <p:nvPr userDrawn="1"/>
        </p:nvPicPr>
        <p:blipFill>
          <a:blip r:embed="rId3"/>
          <a:stretch>
            <a:fillRect/>
          </a:stretch>
        </p:blipFill>
        <p:spPr>
          <a:xfrm>
            <a:off x="4633928" y="3174351"/>
            <a:ext cx="3853653" cy="1743287"/>
          </a:xfrm>
          <a:prstGeom prst="rect">
            <a:avLst/>
          </a:prstGeom>
        </p:spPr>
      </p:pic>
      <p:sp>
        <p:nvSpPr>
          <p:cNvPr id="9" name="TextBox 8">
            <a:extLst>
              <a:ext uri="{FF2B5EF4-FFF2-40B4-BE49-F238E27FC236}">
                <a16:creationId xmlns:a16="http://schemas.microsoft.com/office/drawing/2014/main" id="{954D789E-C1BD-36E1-B12A-A61AE24E3525}"/>
              </a:ext>
            </a:extLst>
          </p:cNvPr>
          <p:cNvSpPr txBox="1"/>
          <p:nvPr userDrawn="1"/>
        </p:nvSpPr>
        <p:spPr>
          <a:xfrm>
            <a:off x="5908884" y="4612499"/>
            <a:ext cx="2595033" cy="300082"/>
          </a:xfrm>
          <a:prstGeom prst="rect">
            <a:avLst/>
          </a:prstGeom>
          <a:noFill/>
        </p:spPr>
        <p:txBody>
          <a:bodyPr wrap="square">
            <a:spAutoFit/>
          </a:bodyPr>
          <a:lstStyle/>
          <a:p>
            <a:r>
              <a:rPr lang="en-US" i="1" dirty="0">
                <a:solidFill>
                  <a:srgbClr val="00B050"/>
                </a:solidFill>
                <a:latin typeface="Arial" panose="020B0604020202020204" pitchFamily="34" charset="0"/>
                <a:cs typeface="Arial" panose="020B0604020202020204" pitchFamily="34" charset="0"/>
              </a:rPr>
              <a:t>Data-</a:t>
            </a:r>
            <a:r>
              <a:rPr lang="en-US" i="1" dirty="0">
                <a:solidFill>
                  <a:schemeClr val="accent5"/>
                </a:solidFill>
                <a:latin typeface="Arial" panose="020B0604020202020204" pitchFamily="34" charset="0"/>
                <a:cs typeface="Arial" panose="020B0604020202020204" pitchFamily="34" charset="0"/>
              </a:rPr>
              <a:t>AI-</a:t>
            </a:r>
            <a:r>
              <a:rPr lang="en-US" i="1" dirty="0">
                <a:solidFill>
                  <a:srgbClr val="C00000"/>
                </a:solidFill>
                <a:latin typeface="Arial" panose="020B0604020202020204" pitchFamily="34" charset="0"/>
                <a:cs typeface="Arial" panose="020B0604020202020204" pitchFamily="34" charset="0"/>
              </a:rPr>
              <a:t>Resilience </a:t>
            </a:r>
            <a:r>
              <a:rPr lang="en-US" i="1" dirty="0">
                <a:solidFill>
                  <a:schemeClr val="tx1">
                    <a:lumMod val="50000"/>
                  </a:schemeClr>
                </a:solidFill>
                <a:latin typeface="Arial" panose="020B0604020202020204" pitchFamily="34" charset="0"/>
                <a:cs typeface="Arial" panose="020B0604020202020204" pitchFamily="34" charset="0"/>
              </a:rPr>
              <a:t>Lab</a:t>
            </a:r>
            <a:r>
              <a:rPr lang="zh-TW" altLang="en-US" i="1" dirty="0">
                <a:solidFill>
                  <a:schemeClr val="tx1">
                    <a:lumMod val="50000"/>
                  </a:schemeClr>
                </a:solidFill>
                <a:latin typeface="Arial" panose="020B0604020202020204" pitchFamily="34" charset="0"/>
                <a:cs typeface="Arial" panose="020B0604020202020204" pitchFamily="34" charset="0"/>
              </a:rPr>
              <a:t> </a:t>
            </a:r>
            <a:r>
              <a:rPr lang="en-US" altLang="zh-TW" i="1" dirty="0">
                <a:solidFill>
                  <a:schemeClr val="tx1">
                    <a:lumMod val="50000"/>
                  </a:schemeClr>
                </a:solidFill>
                <a:latin typeface="Arial" panose="020B0604020202020204" pitchFamily="34" charset="0"/>
                <a:cs typeface="Arial" panose="020B0604020202020204" pitchFamily="34" charset="0"/>
              </a:rPr>
              <a:t>@NCU</a:t>
            </a:r>
            <a:endParaRPr lang="en-US" i="1" dirty="0">
              <a:solidFill>
                <a:schemeClr val="tx1">
                  <a:lumMod val="50000"/>
                </a:schemeClr>
              </a:solidFill>
              <a:latin typeface="Arial" panose="020B0604020202020204" pitchFamily="34" charset="0"/>
              <a:cs typeface="Arial" panose="020B0604020202020204" pitchFamily="34" charset="0"/>
            </a:endParaRPr>
          </a:p>
        </p:txBody>
      </p:sp>
      <p:pic>
        <p:nvPicPr>
          <p:cNvPr id="11" name="Content Placeholder 19" descr="A picture containing arrow&#10;&#10;Description automatically generated">
            <a:extLst>
              <a:ext uri="{FF2B5EF4-FFF2-40B4-BE49-F238E27FC236}">
                <a16:creationId xmlns:a16="http://schemas.microsoft.com/office/drawing/2014/main" id="{229455B6-950D-AE53-AB75-7ACE20926407}"/>
              </a:ext>
            </a:extLst>
          </p:cNvPr>
          <p:cNvPicPr>
            <a:picLocks noChangeAspect="1"/>
          </p:cNvPicPr>
          <p:nvPr userDrawn="1"/>
        </p:nvPicPr>
        <p:blipFill>
          <a:blip r:embed="rId4"/>
          <a:stretch>
            <a:fillRect/>
          </a:stretch>
        </p:blipFill>
        <p:spPr>
          <a:xfrm>
            <a:off x="0" y="32461"/>
            <a:ext cx="1127188" cy="964132"/>
          </a:xfrm>
          <a:prstGeom prst="rect">
            <a:avLst/>
          </a:prstGeom>
        </p:spPr>
      </p:pic>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userDrawn="1">
          <p15:clr>
            <a:srgbClr val="FBAE40"/>
          </p15:clr>
        </p15:guide>
        <p15:guide id="6" orient="horz" pos="540" userDrawn="1">
          <p15:clr>
            <a:srgbClr val="FBAE40"/>
          </p15:clr>
        </p15:guide>
        <p15:guide id="7" pos="4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3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3"/>
            <a:ext cx="7772400" cy="166199"/>
          </a:xfrm>
          <a:prstGeom prst="rect">
            <a:avLst/>
          </a:prstGeom>
        </p:spPr>
        <p:txBody>
          <a:bodyPr>
            <a:spAutoFit/>
          </a:bodyPr>
          <a:lstStyle>
            <a:lvl1pPr marL="0" indent="0">
              <a:buFontTx/>
              <a:buNone/>
              <a:defRPr sz="1200" b="1" i="0" cap="all" baseline="0">
                <a:latin typeface="Helvetica" pitchFamily="2" charset="0"/>
              </a:defRPr>
            </a:lvl1pPr>
            <a:lvl2pPr>
              <a:buFontTx/>
              <a:buNone/>
              <a:defRPr b="1"/>
            </a:lvl2pPr>
            <a:lvl3pPr marL="514337" indent="0">
              <a:buFontTx/>
              <a:buNone/>
              <a:defRPr b="1"/>
            </a:lvl3pPr>
            <a:lvl4pPr marL="771506" indent="0">
              <a:buFontTx/>
              <a:buNone/>
              <a:defRPr b="1"/>
            </a:lvl4pPr>
            <a:lvl5pPr marL="1028675" indent="0">
              <a:buFontTx/>
              <a:buNone/>
              <a:defRPr b="1"/>
            </a:lvl5pPr>
          </a:lstStyle>
          <a:p>
            <a:pPr lvl="0"/>
            <a:r>
              <a:rPr lang="en-US" dirty="0"/>
              <a:t>ADDITIONAL TEXT GOES HERE </a:t>
            </a:r>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2013020"/>
            <a:ext cx="7772400" cy="415498"/>
          </a:xfrm>
          <a:prstGeom prst="rect">
            <a:avLst/>
          </a:prstGeom>
          <a:noFill/>
        </p:spPr>
        <p:txBody>
          <a:bodyPr wrap="square" lIns="0" tIns="0" rIns="0" bIns="0" rtlCol="0" anchor="b" anchorCtr="0">
            <a:spAutoFit/>
          </a:bodyPr>
          <a:lstStyle/>
          <a:p>
            <a:r>
              <a:rPr lang="en-US" sz="2700" b="1" i="0" baseline="0" dirty="0">
                <a:solidFill>
                  <a:srgbClr val="58595B"/>
                </a:solidFill>
                <a:latin typeface="Helvetica" pitchFamily="2" charset="0"/>
              </a:rPr>
              <a:t>Section Divider</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0" name="TextBox 9">
            <a:extLst>
              <a:ext uri="{FF2B5EF4-FFF2-40B4-BE49-F238E27FC236}">
                <a16:creationId xmlns:a16="http://schemas.microsoft.com/office/drawing/2014/main" id="{4E4989E6-36D9-5E4D-A8F4-C8D9759B609B}"/>
              </a:ext>
            </a:extLst>
          </p:cNvPr>
          <p:cNvSpPr txBox="1"/>
          <p:nvPr/>
        </p:nvSpPr>
        <p:spPr>
          <a:xfrm>
            <a:off x="640080" y="2013020"/>
            <a:ext cx="7772400" cy="415498"/>
          </a:xfrm>
          <a:prstGeom prst="rect">
            <a:avLst/>
          </a:prstGeom>
          <a:noFill/>
        </p:spPr>
        <p:txBody>
          <a:bodyPr wrap="square" lIns="0" tIns="0" rIns="0" bIns="0" rtlCol="0" anchor="b" anchorCtr="0">
            <a:spAutoFit/>
          </a:bodyPr>
          <a:lstStyle/>
          <a:p>
            <a:r>
              <a:rPr lang="en-US" sz="2700" b="1" i="0" baseline="0" dirty="0">
                <a:solidFill>
                  <a:srgbClr val="58595B"/>
                </a:solidFill>
                <a:latin typeface="Helvetica" pitchFamily="2" charset="0"/>
              </a:rPr>
              <a:t>Section Divider</a:t>
            </a:r>
          </a:p>
        </p:txBody>
      </p:sp>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3" name="TextBox 12">
            <a:extLst>
              <a:ext uri="{FF2B5EF4-FFF2-40B4-BE49-F238E27FC236}">
                <a16:creationId xmlns:a16="http://schemas.microsoft.com/office/drawing/2014/main" id="{39DA3775-34D5-1E49-AF02-9E34A316EF51}"/>
              </a:ext>
            </a:extLst>
          </p:cNvPr>
          <p:cNvSpPr txBox="1"/>
          <p:nvPr/>
        </p:nvSpPr>
        <p:spPr>
          <a:xfrm>
            <a:off x="640080" y="2013020"/>
            <a:ext cx="7772400" cy="415498"/>
          </a:xfrm>
          <a:prstGeom prst="rect">
            <a:avLst/>
          </a:prstGeom>
          <a:noFill/>
        </p:spPr>
        <p:txBody>
          <a:bodyPr wrap="square" lIns="0" tIns="0" rIns="0" bIns="0" rtlCol="0" anchor="b" anchorCtr="0">
            <a:spAutoFit/>
          </a:bodyPr>
          <a:lstStyle/>
          <a:p>
            <a:r>
              <a:rPr lang="en-US" sz="2700" b="1" i="0" baseline="0" dirty="0">
                <a:solidFill>
                  <a:srgbClr val="58595B"/>
                </a:solidFill>
                <a:latin typeface="Helvetica" pitchFamily="2" charset="0"/>
              </a:rPr>
              <a:t>Section Divider</a:t>
            </a:r>
          </a:p>
        </p:txBody>
      </p:sp>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a:xfrm>
            <a:off x="7407535" y="4754883"/>
            <a:ext cx="941832" cy="350865"/>
          </a:xfrm>
          <a:prstGeom prst="rect">
            <a:avLst/>
          </a:prstGeom>
        </p:spPr>
        <p:txBody>
          <a:bodyPr/>
          <a:lstStyle/>
          <a:p>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501787"/>
            <a:ext cx="457200" cy="566309"/>
          </a:xfrm>
        </p:spPr>
        <p:txBody>
          <a:bodyPr/>
          <a:lstStyle>
            <a:lvl1pPr>
              <a:defRPr sz="2000"/>
            </a:lvl1p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1"/>
            <a:ext cx="6400800" cy="145424"/>
          </a:xfrm>
          <a:prstGeom prst="rect">
            <a:avLst/>
          </a:prstGeom>
          <a:solidFill>
            <a:srgbClr val="DBE7F5"/>
          </a:solidFill>
        </p:spPr>
        <p:txBody>
          <a:bodyPr anchor="t" anchorCtr="1"/>
          <a:lstStyle>
            <a:lvl1pPr marL="0" indent="0" algn="ctr">
              <a:buNone/>
              <a:defRPr>
                <a:solidFill>
                  <a:srgbClr val="898989"/>
                </a:solidFill>
              </a:defRPr>
            </a:lvl1pPr>
          </a:lstStyle>
          <a:p>
            <a:r>
              <a:rPr lang="en-US" dirty="0"/>
              <a:t>Click icon to add table</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2486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3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2" name="TextBox 11">
            <a:extLst>
              <a:ext uri="{FF2B5EF4-FFF2-40B4-BE49-F238E27FC236}">
                <a16:creationId xmlns:a16="http://schemas.microsoft.com/office/drawing/2014/main" id="{07F6C067-AD68-524C-91AC-545B0A590C4C}"/>
              </a:ext>
            </a:extLst>
          </p:cNvPr>
          <p:cNvSpPr txBox="1"/>
          <p:nvPr/>
        </p:nvSpPr>
        <p:spPr>
          <a:xfrm>
            <a:off x="640080" y="2053382"/>
            <a:ext cx="7772400" cy="415498"/>
          </a:xfrm>
          <a:prstGeom prst="rect">
            <a:avLst/>
          </a:prstGeom>
          <a:noFill/>
        </p:spPr>
        <p:txBody>
          <a:bodyPr wrap="square" lIns="0" tIns="0" rIns="0" bIns="0" rtlCol="0" anchor="b" anchorCtr="0">
            <a:spAutoFit/>
          </a:bodyPr>
          <a:lstStyle/>
          <a:p>
            <a:pPr algn="ctr"/>
            <a:r>
              <a:rPr lang="en-US" sz="2700" b="1" i="0" baseline="0" dirty="0">
                <a:solidFill>
                  <a:srgbClr val="58595B"/>
                </a:solidFill>
                <a:latin typeface="Times New Roman" panose="02020603050405020304" pitchFamily="18" charset="0"/>
                <a:cs typeface="Times New Roman" panose="02020603050405020304" pitchFamily="18" charset="0"/>
              </a:rPr>
              <a:t>Thank You for Your Attention!</a:t>
            </a:r>
          </a:p>
        </p:txBody>
      </p:sp>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0" y="4852652"/>
            <a:ext cx="9144000" cy="290849"/>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182879" y="145675"/>
            <a:ext cx="7772400" cy="290849"/>
          </a:xfrm>
          <a:prstGeom prst="rect">
            <a:avLst/>
          </a:prstGeom>
        </p:spPr>
        <p:txBody>
          <a:bodyPr vert="horz" wrap="square" lIns="0" tIns="0" rIns="0" bIns="0" rtlCol="0" anchor="b" anchorCtr="0">
            <a:spAutoFit/>
          </a:bodyPr>
          <a:lstStyle/>
          <a:p>
            <a:r>
              <a:rPr lang="en-US" dirty="0"/>
              <a:t>Click to edit Master title</a:t>
            </a:r>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501787"/>
            <a:ext cx="457200" cy="566309"/>
          </a:xfrm>
          <a:prstGeom prst="rect">
            <a:avLst/>
          </a:prstGeom>
        </p:spPr>
        <p:txBody>
          <a:bodyPr vert="horz" wrap="square" lIns="0" tIns="0" rIns="0" bIns="256032" rtlCol="0" anchor="t" anchorCtr="0">
            <a:spAutoFit/>
          </a:bodyPr>
          <a:lstStyle>
            <a:lvl1pPr algn="l">
              <a:lnSpc>
                <a:spcPct val="100000"/>
              </a:lnSpc>
              <a:defRPr sz="2000" b="0" i="0">
                <a:solidFill>
                  <a:schemeClr val="tx1">
                    <a:lumMod val="50000"/>
                  </a:schemeClr>
                </a:solidFill>
                <a:latin typeface="Arial" panose="020B0604020202020204" pitchFamily="34" charset="0"/>
                <a:cs typeface="Arial" panose="020B0604020202020204" pitchFamily="34" charset="0"/>
              </a:defRPr>
            </a:lvl1p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3" y="1188722"/>
            <a:ext cx="7315199" cy="881010"/>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9BD56B59-9377-84F6-56E1-86DAA2B0EE1A}"/>
              </a:ext>
            </a:extLst>
          </p:cNvPr>
          <p:cNvSpPr txBox="1"/>
          <p:nvPr userDrawn="1"/>
        </p:nvSpPr>
        <p:spPr>
          <a:xfrm>
            <a:off x="0" y="4852652"/>
            <a:ext cx="2595033" cy="300082"/>
          </a:xfrm>
          <a:prstGeom prst="rect">
            <a:avLst/>
          </a:prstGeom>
          <a:noFill/>
        </p:spPr>
        <p:txBody>
          <a:bodyPr wrap="square">
            <a:spAutoFit/>
          </a:bodyPr>
          <a:lstStyle/>
          <a:p>
            <a:r>
              <a:rPr lang="en-US" i="1" dirty="0">
                <a:solidFill>
                  <a:srgbClr val="00B050"/>
                </a:solidFill>
                <a:latin typeface="Arial" panose="020B0604020202020204" pitchFamily="34" charset="0"/>
                <a:cs typeface="Arial" panose="020B0604020202020204" pitchFamily="34" charset="0"/>
              </a:rPr>
              <a:t>Data-</a:t>
            </a:r>
            <a:r>
              <a:rPr lang="en-US" i="1" dirty="0">
                <a:solidFill>
                  <a:schemeClr val="accent5"/>
                </a:solidFill>
                <a:latin typeface="Arial" panose="020B0604020202020204" pitchFamily="34" charset="0"/>
                <a:cs typeface="Arial" panose="020B0604020202020204" pitchFamily="34" charset="0"/>
              </a:rPr>
              <a:t>AI-</a:t>
            </a:r>
            <a:r>
              <a:rPr lang="en-US" i="1" dirty="0">
                <a:solidFill>
                  <a:srgbClr val="C00000"/>
                </a:solidFill>
                <a:latin typeface="Arial" panose="020B0604020202020204" pitchFamily="34" charset="0"/>
                <a:cs typeface="Arial" panose="020B0604020202020204" pitchFamily="34" charset="0"/>
              </a:rPr>
              <a:t>Resilience </a:t>
            </a:r>
            <a:r>
              <a:rPr lang="en-US" i="1" dirty="0">
                <a:solidFill>
                  <a:schemeClr val="tx1">
                    <a:lumMod val="50000"/>
                  </a:schemeClr>
                </a:solidFill>
                <a:latin typeface="Arial" panose="020B0604020202020204" pitchFamily="34" charset="0"/>
                <a:cs typeface="Arial" panose="020B0604020202020204" pitchFamily="34" charset="0"/>
              </a:rPr>
              <a:t>Lab</a:t>
            </a:r>
            <a:r>
              <a:rPr lang="zh-TW" altLang="en-US" i="1" dirty="0">
                <a:solidFill>
                  <a:schemeClr val="tx1">
                    <a:lumMod val="50000"/>
                  </a:schemeClr>
                </a:solidFill>
                <a:latin typeface="Arial" panose="020B0604020202020204" pitchFamily="34" charset="0"/>
                <a:cs typeface="Arial" panose="020B0604020202020204" pitchFamily="34" charset="0"/>
              </a:rPr>
              <a:t> </a:t>
            </a:r>
            <a:r>
              <a:rPr lang="en-US" altLang="zh-TW" i="1" dirty="0">
                <a:solidFill>
                  <a:schemeClr val="tx1">
                    <a:lumMod val="50000"/>
                  </a:schemeClr>
                </a:solidFill>
                <a:latin typeface="Arial" panose="020B0604020202020204" pitchFamily="34" charset="0"/>
                <a:cs typeface="Arial" panose="020B0604020202020204" pitchFamily="34" charset="0"/>
              </a:rPr>
              <a:t>@NCU</a:t>
            </a:r>
            <a:endParaRPr lang="en-US" i="1" dirty="0">
              <a:solidFill>
                <a:schemeClr val="tx1">
                  <a:lumMod val="50000"/>
                </a:schemeClr>
              </a:solidFill>
              <a:latin typeface="Arial" panose="020B0604020202020204" pitchFamily="34" charset="0"/>
              <a:cs typeface="Arial" panose="020B0604020202020204" pitchFamily="34" charset="0"/>
            </a:endParaRPr>
          </a:p>
        </p:txBody>
      </p:sp>
      <p:sp>
        <p:nvSpPr>
          <p:cNvPr id="3" name="Header rule">
            <a:extLst>
              <a:ext uri="{FF2B5EF4-FFF2-40B4-BE49-F238E27FC236}">
                <a16:creationId xmlns:a16="http://schemas.microsoft.com/office/drawing/2014/main" id="{D0481C2F-24BA-20E1-A5CB-78D851327299}"/>
              </a:ext>
            </a:extLst>
          </p:cNvPr>
          <p:cNvSpPr/>
          <p:nvPr userDrawn="1"/>
        </p:nvSpPr>
        <p:spPr>
          <a:xfrm>
            <a:off x="0" y="611957"/>
            <a:ext cx="9144000" cy="45719"/>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013" b="0" i="0" dirty="0">
              <a:latin typeface="Helvetica Regular" pitchFamily="2" charset="0"/>
            </a:endParaRPr>
          </a:p>
        </p:txBody>
      </p:sp>
      <p:sp>
        <p:nvSpPr>
          <p:cNvPr id="5" name="TextBox 4">
            <a:extLst>
              <a:ext uri="{FF2B5EF4-FFF2-40B4-BE49-F238E27FC236}">
                <a16:creationId xmlns:a16="http://schemas.microsoft.com/office/drawing/2014/main" id="{24CA30F1-FC6E-C60B-DDEF-DF0DAE696880}"/>
              </a:ext>
            </a:extLst>
          </p:cNvPr>
          <p:cNvSpPr txBox="1"/>
          <p:nvPr userDrawn="1"/>
        </p:nvSpPr>
        <p:spPr>
          <a:xfrm>
            <a:off x="6772065" y="4843418"/>
            <a:ext cx="2595033" cy="300082"/>
          </a:xfrm>
          <a:prstGeom prst="rect">
            <a:avLst/>
          </a:prstGeom>
          <a:noFill/>
        </p:spPr>
        <p:txBody>
          <a:bodyPr wrap="square">
            <a:spAutoFit/>
          </a:bodyPr>
          <a:lstStyle/>
          <a:p>
            <a:r>
              <a:rPr lang="en-US" i="1" dirty="0">
                <a:solidFill>
                  <a:schemeClr val="bg1"/>
                </a:solidFill>
                <a:latin typeface="Arial" panose="020B0604020202020204" pitchFamily="34" charset="0"/>
                <a:cs typeface="Arial" panose="020B0604020202020204" pitchFamily="34" charset="0"/>
              </a:rPr>
              <a:t>sam75782008@g.ncu.edu.tw</a:t>
            </a:r>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8" r:id="rId3"/>
    <p:sldLayoutId id="2147483827" r:id="rId4"/>
  </p:sldLayoutIdLst>
  <p:hf hdr="0" ftr="0" dt="0"/>
  <p:txStyles>
    <p:title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p:titleStyle>
    <p:bodyStyle>
      <a:lvl1pPr marL="128585" indent="-128585" algn="l" defTabSz="514337" rtl="0" eaLnBrk="1" latinLnBrk="0" hangingPunct="1">
        <a:lnSpc>
          <a:spcPct val="90000"/>
        </a:lnSpc>
        <a:spcBef>
          <a:spcPts val="563"/>
        </a:spcBef>
        <a:buFont typeface="Arial" panose="020B0604020202020204" pitchFamily="34" charset="0"/>
        <a:buChar char="•"/>
        <a:defRPr sz="1050" b="0" kern="1200">
          <a:solidFill>
            <a:srgbClr val="58595B"/>
          </a:solidFill>
          <a:latin typeface="+mn-lt"/>
          <a:ea typeface="+mn-ea"/>
          <a:cs typeface="+mn-cs"/>
        </a:defRPr>
      </a:lvl1pPr>
      <a:lvl2pPr marL="336034" indent="-130299" algn="l" defTabSz="514337" rtl="0" eaLnBrk="1" latinLnBrk="0" hangingPunct="1">
        <a:lnSpc>
          <a:spcPct val="90000"/>
        </a:lnSpc>
        <a:spcBef>
          <a:spcPts val="281"/>
        </a:spcBef>
        <a:spcAft>
          <a:spcPts val="0"/>
        </a:spcAft>
        <a:buFont typeface="Arial" panose="020B0604020202020204" pitchFamily="34" charset="0"/>
        <a:buChar char="•"/>
        <a:defRPr sz="1050" b="0" i="0" kern="1200" baseline="0">
          <a:solidFill>
            <a:srgbClr val="58595B"/>
          </a:solidFill>
          <a:latin typeface="+mn-lt"/>
          <a:ea typeface="+mn-ea"/>
          <a:cs typeface="+mn-cs"/>
        </a:defRPr>
      </a:lvl2pPr>
      <a:lvl3pPr marL="541769" indent="-130299" algn="l" defTabSz="514337" rtl="0" eaLnBrk="1" latinLnBrk="0" hangingPunct="1">
        <a:lnSpc>
          <a:spcPct val="90000"/>
        </a:lnSpc>
        <a:spcBef>
          <a:spcPts val="281"/>
        </a:spcBef>
        <a:spcAft>
          <a:spcPts val="0"/>
        </a:spcAft>
        <a:buFont typeface="Arial" panose="020B0604020202020204" pitchFamily="34" charset="0"/>
        <a:buChar char="•"/>
        <a:defRPr sz="1050" b="0" kern="1200">
          <a:solidFill>
            <a:srgbClr val="58595B"/>
          </a:solidFill>
          <a:latin typeface="+mn-lt"/>
          <a:ea typeface="+mn-ea"/>
          <a:cs typeface="+mn-cs"/>
        </a:defRPr>
      </a:lvl3pPr>
      <a:lvl4pPr marL="747503" indent="-130299" algn="l" defTabSz="514337" rtl="0" eaLnBrk="1" latinLnBrk="0" hangingPunct="1">
        <a:lnSpc>
          <a:spcPct val="90000"/>
        </a:lnSpc>
        <a:spcBef>
          <a:spcPts val="281"/>
        </a:spcBef>
        <a:spcAft>
          <a:spcPts val="0"/>
        </a:spcAft>
        <a:buFont typeface="Arial" panose="020B0604020202020204" pitchFamily="34" charset="0"/>
        <a:buChar char="•"/>
        <a:defRPr sz="1050" b="0" i="0" kern="1200">
          <a:solidFill>
            <a:srgbClr val="58595B"/>
          </a:solidFill>
          <a:latin typeface="+mn-lt"/>
          <a:ea typeface="+mn-ea"/>
          <a:cs typeface="+mn-cs"/>
        </a:defRPr>
      </a:lvl4pPr>
      <a:lvl5pPr marL="953238" indent="-130299" algn="l" defTabSz="514337" rtl="0" eaLnBrk="1" latinLnBrk="0" hangingPunct="1">
        <a:lnSpc>
          <a:spcPct val="90000"/>
        </a:lnSpc>
        <a:spcBef>
          <a:spcPts val="281"/>
        </a:spcBef>
        <a:spcAft>
          <a:spcPts val="0"/>
        </a:spcAft>
        <a:buFont typeface="Arial" panose="020B0604020202020204" pitchFamily="34" charset="0"/>
        <a:buChar char="•"/>
        <a:defRPr sz="1050" b="0" kern="1200">
          <a:solidFill>
            <a:srgbClr val="58595B"/>
          </a:solidFill>
          <a:latin typeface="+mn-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8"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2"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8" algn="l" defTabSz="514337"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NULL"/><Relationship Id="rId18" Type="http://schemas.openxmlformats.org/officeDocument/2006/relationships/image" Target="NULL"/><Relationship Id="rId3" Type="http://schemas.openxmlformats.org/officeDocument/2006/relationships/notesSlide" Target="../notesSlides/notesSlide11.xml"/><Relationship Id="rId7" Type="http://schemas.openxmlformats.org/officeDocument/2006/relationships/oleObject" Target="../embeddings/oleObject1.bin"/><Relationship Id="rId12" Type="http://schemas.openxmlformats.org/officeDocument/2006/relationships/image" Target="../media/image24.wmf"/><Relationship Id="rId17" Type="http://schemas.openxmlformats.org/officeDocument/2006/relationships/oleObject" Target="NULL"/><Relationship Id="rId2" Type="http://schemas.openxmlformats.org/officeDocument/2006/relationships/slideLayout" Target="../slideLayouts/slideLayout3.xml"/><Relationship Id="rId16" Type="http://schemas.openxmlformats.org/officeDocument/2006/relationships/image" Target="../media/image25.wmf"/><Relationship Id="rId20" Type="http://schemas.openxmlformats.org/officeDocument/2006/relationships/image" Target="../media/image27.png"/><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2.bin"/><Relationship Id="rId5" Type="http://schemas.openxmlformats.org/officeDocument/2006/relationships/image" Target="../media/image5.jpeg"/><Relationship Id="rId15" Type="http://schemas.openxmlformats.org/officeDocument/2006/relationships/oleObject" Target="../embeddings/oleObject3.bin"/><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6.png"/><Relationship Id="rId9" Type="http://schemas.openxmlformats.org/officeDocument/2006/relationships/oleObject" Target="NULL"/><Relationship Id="rId1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jpe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6.png"/><Relationship Id="rId10" Type="http://schemas.openxmlformats.org/officeDocument/2006/relationships/image" Target="../media/image15.png"/><Relationship Id="rId9" Type="http://schemas.openxmlformats.org/officeDocument/2006/relationships/image" Target="../media/image14.pn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B14D471-DEE6-4F79-B91A-D886AF872965}"/>
              </a:ext>
            </a:extLst>
          </p:cNvPr>
          <p:cNvPicPr>
            <a:picLocks noChangeAspect="1"/>
          </p:cNvPicPr>
          <p:nvPr/>
        </p:nvPicPr>
        <p:blipFill>
          <a:blip r:embed="rId3"/>
          <a:stretch>
            <a:fillRect/>
          </a:stretch>
        </p:blipFill>
        <p:spPr>
          <a:xfrm>
            <a:off x="4325296" y="3204072"/>
            <a:ext cx="4818704" cy="1865587"/>
          </a:xfrm>
          <a:prstGeom prst="rect">
            <a:avLst/>
          </a:prstGeom>
        </p:spPr>
      </p:pic>
      <p:sp>
        <p:nvSpPr>
          <p:cNvPr id="7" name="文字方塊 6">
            <a:extLst>
              <a:ext uri="{FF2B5EF4-FFF2-40B4-BE49-F238E27FC236}">
                <a16:creationId xmlns:a16="http://schemas.microsoft.com/office/drawing/2014/main" id="{2F9E4703-3CF9-4863-B92A-774AC6CBAE4D}"/>
              </a:ext>
            </a:extLst>
          </p:cNvPr>
          <p:cNvSpPr txBox="1"/>
          <p:nvPr/>
        </p:nvSpPr>
        <p:spPr>
          <a:xfrm>
            <a:off x="484221" y="3223666"/>
            <a:ext cx="5160989" cy="1107996"/>
          </a:xfrm>
          <a:prstGeom prst="rect">
            <a:avLst/>
          </a:prstGeom>
          <a:noFill/>
        </p:spPr>
        <p:txBody>
          <a:bodyPr wrap="square" lIns="0" tIns="0" rIns="0" bIns="0" rtlCol="0">
            <a:spAutoFit/>
          </a:bodyPr>
          <a:lstStyle/>
          <a:p>
            <a:pPr algn="l"/>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第三組</a:t>
            </a:r>
            <a:endParaRPr lang="en-US" altLang="zh-TW" sz="1800" b="1" dirty="0">
              <a:solidFill>
                <a:schemeClr val="tx1">
                  <a:lumMod val="50000"/>
                </a:schemeClr>
              </a:solidFill>
              <a:latin typeface="微軟正黑體" panose="020B0604030504040204" pitchFamily="34" charset="-120"/>
              <a:ea typeface="微軟正黑體" panose="020B0604030504040204" pitchFamily="34" charset="-120"/>
            </a:endParaRPr>
          </a:p>
          <a:p>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109302526</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 李宗霖</a:t>
            </a:r>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	109302512</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 陳泰安</a:t>
            </a:r>
            <a:endParaRPr lang="en-US" altLang="zh-TW" sz="1400" b="1" dirty="0">
              <a:solidFill>
                <a:schemeClr val="tx1">
                  <a:lumMod val="50000"/>
                </a:schemeClr>
              </a:solidFill>
              <a:latin typeface="微軟正黑體" panose="020B0604030504040204" pitchFamily="34" charset="-120"/>
              <a:ea typeface="微軟正黑體" panose="020B0604030504040204" pitchFamily="34" charset="-120"/>
            </a:endParaRPr>
          </a:p>
          <a:p>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111322089 </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黃亭耀  </a:t>
            </a:r>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112322022 </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郭瑞嫻</a:t>
            </a:r>
            <a:endParaRPr lang="en-US" altLang="zh-TW" sz="1800" b="1" dirty="0">
              <a:solidFill>
                <a:schemeClr val="tx1">
                  <a:lumMod val="50000"/>
                </a:schemeClr>
              </a:solidFill>
              <a:latin typeface="微軟正黑體" panose="020B0604030504040204" pitchFamily="34" charset="-120"/>
              <a:ea typeface="微軟正黑體" panose="020B0604030504040204" pitchFamily="34" charset="-120"/>
            </a:endParaRPr>
          </a:p>
          <a:p>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109302516 </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劉晏彤  </a:t>
            </a:r>
            <a:r>
              <a:rPr lang="en-US" altLang="zh-TW" sz="1800" b="1" dirty="0">
                <a:solidFill>
                  <a:schemeClr val="tx1">
                    <a:lumMod val="50000"/>
                  </a:schemeClr>
                </a:solidFill>
                <a:latin typeface="微軟正黑體" panose="020B0604030504040204" pitchFamily="34" charset="-120"/>
                <a:ea typeface="微軟正黑體" panose="020B0604030504040204" pitchFamily="34" charset="-120"/>
              </a:rPr>
              <a:t>109302519</a:t>
            </a:r>
            <a:r>
              <a:rPr lang="zh-TW" altLang="en-US" sz="1800" b="1" dirty="0">
                <a:solidFill>
                  <a:schemeClr val="tx1">
                    <a:lumMod val="50000"/>
                  </a:schemeClr>
                </a:solidFill>
                <a:latin typeface="微軟正黑體" panose="020B0604030504040204" pitchFamily="34" charset="-120"/>
                <a:ea typeface="微軟正黑體" panose="020B0604030504040204" pitchFamily="34" charset="-120"/>
              </a:rPr>
              <a:t> 目崎勇太 </a:t>
            </a:r>
            <a:endParaRPr lang="en-US" altLang="zh-TW" sz="1800" b="1" dirty="0">
              <a:solidFill>
                <a:schemeClr val="tx1">
                  <a:lumMod val="50000"/>
                </a:schemeClr>
              </a:solidFill>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FE7AC0D3-83B8-4BAD-9A99-DA5EED226451}"/>
              </a:ext>
            </a:extLst>
          </p:cNvPr>
          <p:cNvGrpSpPr/>
          <p:nvPr/>
        </p:nvGrpSpPr>
        <p:grpSpPr>
          <a:xfrm>
            <a:off x="0" y="23916"/>
            <a:ext cx="8643675" cy="1274286"/>
            <a:chOff x="0" y="23916"/>
            <a:chExt cx="8643675" cy="1274286"/>
          </a:xfrm>
        </p:grpSpPr>
        <p:grpSp>
          <p:nvGrpSpPr>
            <p:cNvPr id="8" name="群組 7">
              <a:extLst>
                <a:ext uri="{FF2B5EF4-FFF2-40B4-BE49-F238E27FC236}">
                  <a16:creationId xmlns:a16="http://schemas.microsoft.com/office/drawing/2014/main" id="{B4D16746-1B63-405D-918D-8B1C1C9A4559}"/>
                </a:ext>
              </a:extLst>
            </p:cNvPr>
            <p:cNvGrpSpPr/>
            <p:nvPr/>
          </p:nvGrpSpPr>
          <p:grpSpPr>
            <a:xfrm>
              <a:off x="0" y="23916"/>
              <a:ext cx="8643675" cy="590293"/>
              <a:chOff x="0" y="46401"/>
              <a:chExt cx="8643675" cy="590293"/>
            </a:xfrm>
          </p:grpSpPr>
          <p:pic>
            <p:nvPicPr>
              <p:cNvPr id="12" name="Picture 2" descr="國立中央大學 - 2014 Open House Day 開放參觀日｜Accupass 活動通">
                <a:extLst>
                  <a:ext uri="{FF2B5EF4-FFF2-40B4-BE49-F238E27FC236}">
                    <a16:creationId xmlns:a16="http://schemas.microsoft.com/office/drawing/2014/main" id="{283224D4-7E67-486E-8E58-C886B4CDB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401"/>
                <a:ext cx="1816284" cy="590293"/>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9">
                <a:extLst>
                  <a:ext uri="{FF2B5EF4-FFF2-40B4-BE49-F238E27FC236}">
                    <a16:creationId xmlns:a16="http://schemas.microsoft.com/office/drawing/2014/main" id="{2955767D-D183-441E-B23B-8BCD4EE7EED1}"/>
                  </a:ext>
                </a:extLst>
              </p:cNvPr>
              <p:cNvSpPr txBox="1">
                <a:spLocks/>
              </p:cNvSpPr>
              <p:nvPr/>
            </p:nvSpPr>
            <p:spPr>
              <a:xfrm>
                <a:off x="1816284" y="96326"/>
                <a:ext cx="6827391" cy="49859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800" i="1" dirty="0">
                    <a:solidFill>
                      <a:schemeClr val="tx1">
                        <a:lumMod val="50000"/>
                      </a:schemeClr>
                    </a:solidFill>
                    <a:latin typeface="微軟.正黑體"/>
                    <a:cs typeface="Arial" panose="020B0604020202020204" pitchFamily="34" charset="0"/>
                  </a:rPr>
                  <a:t>Final Project on the Finite Element Method course in the first semester of the 112 academic year</a:t>
                </a:r>
              </a:p>
            </p:txBody>
          </p:sp>
        </p:grpSp>
        <p:pic>
          <p:nvPicPr>
            <p:cNvPr id="14" name="圖片 13">
              <a:extLst>
                <a:ext uri="{FF2B5EF4-FFF2-40B4-BE49-F238E27FC236}">
                  <a16:creationId xmlns:a16="http://schemas.microsoft.com/office/drawing/2014/main" id="{F6A70A61-7942-4015-B4F5-A57BE8161EB9}"/>
                </a:ext>
              </a:extLst>
            </p:cNvPr>
            <p:cNvPicPr>
              <a:picLocks noChangeAspect="1"/>
            </p:cNvPicPr>
            <p:nvPr/>
          </p:nvPicPr>
          <p:blipFill>
            <a:blip r:embed="rId3"/>
            <a:stretch>
              <a:fillRect/>
            </a:stretch>
          </p:blipFill>
          <p:spPr>
            <a:xfrm>
              <a:off x="0" y="532470"/>
              <a:ext cx="1977843" cy="765732"/>
            </a:xfrm>
            <a:prstGeom prst="rect">
              <a:avLst/>
            </a:prstGeom>
          </p:spPr>
        </p:pic>
      </p:grpSp>
      <p:sp>
        <p:nvSpPr>
          <p:cNvPr id="17" name="Text Placeholder 9">
            <a:extLst>
              <a:ext uri="{FF2B5EF4-FFF2-40B4-BE49-F238E27FC236}">
                <a16:creationId xmlns:a16="http://schemas.microsoft.com/office/drawing/2014/main" id="{8D2332E8-8124-4B31-85BB-6CFE2D775155}"/>
              </a:ext>
            </a:extLst>
          </p:cNvPr>
          <p:cNvSpPr>
            <a:spLocks noGrp="1"/>
          </p:cNvSpPr>
          <p:nvPr>
            <p:ph type="body" sz="quarter" idx="31"/>
          </p:nvPr>
        </p:nvSpPr>
        <p:spPr>
          <a:xfrm>
            <a:off x="414563" y="1944914"/>
            <a:ext cx="8314874" cy="387798"/>
          </a:xfrm>
        </p:spPr>
        <p:txBody>
          <a:bodyPr/>
          <a:lstStyle/>
          <a:p>
            <a:pPr algn="just"/>
            <a:r>
              <a:rPr lang="en-US" altLang="zh-TW" sz="2800" dirty="0">
                <a:solidFill>
                  <a:schemeClr val="tx1">
                    <a:lumMod val="50000"/>
                  </a:schemeClr>
                </a:solidFill>
                <a:latin typeface="微軟.正黑體"/>
                <a:cs typeface="Arial" panose="020B0604020202020204" pitchFamily="34" charset="0"/>
              </a:rPr>
              <a:t>Final Project on the Finite Element course</a:t>
            </a:r>
          </a:p>
        </p:txBody>
      </p:sp>
      <p:sp>
        <p:nvSpPr>
          <p:cNvPr id="23" name="Text Placeholder 9">
            <a:extLst>
              <a:ext uri="{FF2B5EF4-FFF2-40B4-BE49-F238E27FC236}">
                <a16:creationId xmlns:a16="http://schemas.microsoft.com/office/drawing/2014/main" id="{7156205A-EEFB-42F2-91DF-2160AAAEE068}"/>
              </a:ext>
            </a:extLst>
          </p:cNvPr>
          <p:cNvSpPr txBox="1">
            <a:spLocks/>
          </p:cNvSpPr>
          <p:nvPr/>
        </p:nvSpPr>
        <p:spPr>
          <a:xfrm>
            <a:off x="414563" y="2422991"/>
            <a:ext cx="8314874" cy="38779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800" dirty="0"/>
              <a:t>RC Column Plastic Hinge Blind Prediction</a:t>
            </a:r>
            <a:endParaRPr lang="en-US" altLang="zh-TW" sz="3600" dirty="0">
              <a:solidFill>
                <a:schemeClr val="tx1"/>
              </a:solidFill>
              <a:latin typeface="微軟.正黑體"/>
              <a:cs typeface="Arial" panose="020B0604020202020204" pitchFamily="34" charset="0"/>
            </a:endParaRPr>
          </a:p>
        </p:txBody>
      </p:sp>
    </p:spTree>
    <p:extLst>
      <p:ext uri="{BB962C8B-B14F-4D97-AF65-F5344CB8AC3E}">
        <p14:creationId xmlns:p14="http://schemas.microsoft.com/office/powerpoint/2010/main" val="922789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1732584B-4CF2-4B9F-9EE4-2A1D587F46CB}"/>
              </a:ext>
            </a:extLst>
          </p:cNvPr>
          <p:cNvGrpSpPr/>
          <p:nvPr/>
        </p:nvGrpSpPr>
        <p:grpSpPr>
          <a:xfrm>
            <a:off x="172644" y="830545"/>
            <a:ext cx="3469036" cy="3795686"/>
            <a:chOff x="85009" y="858760"/>
            <a:chExt cx="3469036" cy="3795686"/>
          </a:xfrm>
        </p:grpSpPr>
        <p:sp>
          <p:nvSpPr>
            <p:cNvPr id="13" name="矩形 12">
              <a:extLst>
                <a:ext uri="{FF2B5EF4-FFF2-40B4-BE49-F238E27FC236}">
                  <a16:creationId xmlns:a16="http://schemas.microsoft.com/office/drawing/2014/main" id="{3B3D6FB3-557B-4843-AB07-4997FD88BD17}"/>
                </a:ext>
              </a:extLst>
            </p:cNvPr>
            <p:cNvSpPr/>
            <p:nvPr/>
          </p:nvSpPr>
          <p:spPr>
            <a:xfrm>
              <a:off x="124657" y="1424659"/>
              <a:ext cx="3429388" cy="3229787"/>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15" name="群組 14">
              <a:extLst>
                <a:ext uri="{FF2B5EF4-FFF2-40B4-BE49-F238E27FC236}">
                  <a16:creationId xmlns:a16="http://schemas.microsoft.com/office/drawing/2014/main" id="{0DE25E16-1121-4E87-8538-73FF0BFB6B8D}"/>
                </a:ext>
              </a:extLst>
            </p:cNvPr>
            <p:cNvGrpSpPr/>
            <p:nvPr/>
          </p:nvGrpSpPr>
          <p:grpSpPr>
            <a:xfrm>
              <a:off x="85009" y="858760"/>
              <a:ext cx="3469036" cy="565899"/>
              <a:chOff x="0" y="1054393"/>
              <a:chExt cx="3469036" cy="565899"/>
            </a:xfrm>
          </p:grpSpPr>
          <p:sp>
            <p:nvSpPr>
              <p:cNvPr id="28" name="矩形 27">
                <a:extLst>
                  <a:ext uri="{FF2B5EF4-FFF2-40B4-BE49-F238E27FC236}">
                    <a16:creationId xmlns:a16="http://schemas.microsoft.com/office/drawing/2014/main" id="{739613C0-9412-40E9-B990-889792444AE8}"/>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Text Placeholder 9">
                <a:extLst>
                  <a:ext uri="{FF2B5EF4-FFF2-40B4-BE49-F238E27FC236}">
                    <a16:creationId xmlns:a16="http://schemas.microsoft.com/office/drawing/2014/main" id="{E59A3FA8-3987-4A78-87AF-67236A21C4FA}"/>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grpSp>
          <p:nvGrpSpPr>
            <p:cNvPr id="16" name="群組 15">
              <a:extLst>
                <a:ext uri="{FF2B5EF4-FFF2-40B4-BE49-F238E27FC236}">
                  <a16:creationId xmlns:a16="http://schemas.microsoft.com/office/drawing/2014/main" id="{C9E30EB8-AC84-41FA-A988-A2C1377B6EBE}"/>
                </a:ext>
              </a:extLst>
            </p:cNvPr>
            <p:cNvGrpSpPr/>
            <p:nvPr/>
          </p:nvGrpSpPr>
          <p:grpSpPr>
            <a:xfrm>
              <a:off x="792681" y="1573931"/>
              <a:ext cx="2001902" cy="777764"/>
              <a:chOff x="2068285" y="2621027"/>
              <a:chExt cx="2001902" cy="777764"/>
            </a:xfrm>
          </p:grpSpPr>
          <p:sp>
            <p:nvSpPr>
              <p:cNvPr id="26" name="矩形 25">
                <a:extLst>
                  <a:ext uri="{FF2B5EF4-FFF2-40B4-BE49-F238E27FC236}">
                    <a16:creationId xmlns:a16="http://schemas.microsoft.com/office/drawing/2014/main" id="{CC8F435E-D635-43FA-9006-D85DCBA141F2}"/>
                  </a:ext>
                </a:extLst>
              </p:cNvPr>
              <p:cNvSpPr/>
              <p:nvPr/>
            </p:nvSpPr>
            <p:spPr>
              <a:xfrm>
                <a:off x="2068285" y="2621027"/>
                <a:ext cx="2001902" cy="7777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Text Placeholder 9">
                <a:extLst>
                  <a:ext uri="{FF2B5EF4-FFF2-40B4-BE49-F238E27FC236}">
                    <a16:creationId xmlns:a16="http://schemas.microsoft.com/office/drawing/2014/main" id="{1401BF5A-010A-470B-83D8-8BD8D2F46F28}"/>
                  </a:ext>
                </a:extLst>
              </p:cNvPr>
              <p:cNvSpPr txBox="1">
                <a:spLocks/>
              </p:cNvSpPr>
              <p:nvPr/>
            </p:nvSpPr>
            <p:spPr>
              <a:xfrm>
                <a:off x="2180629" y="2710755"/>
                <a:ext cx="177721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Why we use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p>
            </p:txBody>
          </p:sp>
        </p:grpSp>
        <p:grpSp>
          <p:nvGrpSpPr>
            <p:cNvPr id="17" name="群組 16">
              <a:extLst>
                <a:ext uri="{FF2B5EF4-FFF2-40B4-BE49-F238E27FC236}">
                  <a16:creationId xmlns:a16="http://schemas.microsoft.com/office/drawing/2014/main" id="{36D06D00-A8EE-4F07-9AE8-8700A8250F77}"/>
                </a:ext>
              </a:extLst>
            </p:cNvPr>
            <p:cNvGrpSpPr/>
            <p:nvPr/>
          </p:nvGrpSpPr>
          <p:grpSpPr>
            <a:xfrm>
              <a:off x="309395" y="2779086"/>
              <a:ext cx="2968472" cy="754819"/>
              <a:chOff x="156124" y="2832750"/>
              <a:chExt cx="2968472" cy="754819"/>
            </a:xfrm>
          </p:grpSpPr>
          <p:sp>
            <p:nvSpPr>
              <p:cNvPr id="24" name="矩形 23">
                <a:extLst>
                  <a:ext uri="{FF2B5EF4-FFF2-40B4-BE49-F238E27FC236}">
                    <a16:creationId xmlns:a16="http://schemas.microsoft.com/office/drawing/2014/main" id="{DAB0BD8C-41CF-4C3B-88F6-9A59BB773A2F}"/>
                  </a:ext>
                </a:extLst>
              </p:cNvPr>
              <p:cNvSpPr/>
              <p:nvPr/>
            </p:nvSpPr>
            <p:spPr>
              <a:xfrm>
                <a:off x="505857" y="2832750"/>
                <a:ext cx="2312974" cy="754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Text Placeholder 9">
                <a:extLst>
                  <a:ext uri="{FF2B5EF4-FFF2-40B4-BE49-F238E27FC236}">
                    <a16:creationId xmlns:a16="http://schemas.microsoft.com/office/drawing/2014/main" id="{F09CB796-C91B-48D0-BB20-8F04BA5C5DA8}"/>
                  </a:ext>
                </a:extLst>
              </p:cNvPr>
              <p:cNvSpPr txBox="1">
                <a:spLocks/>
              </p:cNvSpPr>
              <p:nvPr/>
            </p:nvSpPr>
            <p:spPr>
              <a:xfrm>
                <a:off x="156124" y="2911557"/>
                <a:ext cx="296847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How to simulate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sp>
          <p:nvSpPr>
            <p:cNvPr id="18" name="Text Placeholder 9">
              <a:extLst>
                <a:ext uri="{FF2B5EF4-FFF2-40B4-BE49-F238E27FC236}">
                  <a16:creationId xmlns:a16="http://schemas.microsoft.com/office/drawing/2014/main" id="{BFA15E42-756C-47A3-93CE-57A9E8876CEA}"/>
                </a:ext>
              </a:extLst>
            </p:cNvPr>
            <p:cNvSpPr txBox="1">
              <a:spLocks/>
            </p:cNvSpPr>
            <p:nvPr/>
          </p:nvSpPr>
          <p:spPr>
            <a:xfrm>
              <a:off x="1405053" y="3792689"/>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19" name="群組 18">
              <a:extLst>
                <a:ext uri="{FF2B5EF4-FFF2-40B4-BE49-F238E27FC236}">
                  <a16:creationId xmlns:a16="http://schemas.microsoft.com/office/drawing/2014/main" id="{F883DD05-1032-476D-BDBC-76177045EB32}"/>
                </a:ext>
              </a:extLst>
            </p:cNvPr>
            <p:cNvGrpSpPr/>
            <p:nvPr/>
          </p:nvGrpSpPr>
          <p:grpSpPr>
            <a:xfrm>
              <a:off x="659126" y="3972769"/>
              <a:ext cx="2312974" cy="521218"/>
              <a:chOff x="510357" y="3363734"/>
              <a:chExt cx="2312974" cy="521218"/>
            </a:xfrm>
          </p:grpSpPr>
          <p:sp>
            <p:nvSpPr>
              <p:cNvPr id="22" name="矩形 21">
                <a:extLst>
                  <a:ext uri="{FF2B5EF4-FFF2-40B4-BE49-F238E27FC236}">
                    <a16:creationId xmlns:a16="http://schemas.microsoft.com/office/drawing/2014/main" id="{005F6CCA-675F-4B06-A625-9BDE028C610F}"/>
                  </a:ext>
                </a:extLst>
              </p:cNvPr>
              <p:cNvSpPr/>
              <p:nvPr/>
            </p:nvSpPr>
            <p:spPr>
              <a:xfrm>
                <a:off x="510357" y="3363734"/>
                <a:ext cx="2312974" cy="5212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 Placeholder 9">
                <a:extLst>
                  <a:ext uri="{FF2B5EF4-FFF2-40B4-BE49-F238E27FC236}">
                    <a16:creationId xmlns:a16="http://schemas.microsoft.com/office/drawing/2014/main" id="{42F66D74-FC15-43E9-8B5F-E9BDC76E05E5}"/>
                  </a:ext>
                </a:extLst>
              </p:cNvPr>
              <p:cNvSpPr txBox="1">
                <a:spLocks/>
              </p:cNvSpPr>
              <p:nvPr/>
            </p:nvSpPr>
            <p:spPr>
              <a:xfrm>
                <a:off x="740291" y="3515354"/>
                <a:ext cx="1933235"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Takeda Model</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cxnSp>
          <p:nvCxnSpPr>
            <p:cNvPr id="20" name="直線單箭頭接點 19">
              <a:extLst>
                <a:ext uri="{FF2B5EF4-FFF2-40B4-BE49-F238E27FC236}">
                  <a16:creationId xmlns:a16="http://schemas.microsoft.com/office/drawing/2014/main" id="{CDEBBF41-3381-4E44-ABD9-78370C7899F7}"/>
                </a:ext>
              </a:extLst>
            </p:cNvPr>
            <p:cNvCxnSpPr>
              <a:cxnSpLocks/>
            </p:cNvCxnSpPr>
            <p:nvPr/>
          </p:nvCxnSpPr>
          <p:spPr>
            <a:xfrm>
              <a:off x="1780459" y="2392937"/>
              <a:ext cx="0" cy="37140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F56B121-A868-4E2F-B38A-A41CC9143703}"/>
                </a:ext>
              </a:extLst>
            </p:cNvPr>
            <p:cNvCxnSpPr>
              <a:cxnSpLocks/>
            </p:cNvCxnSpPr>
            <p:nvPr/>
          </p:nvCxnSpPr>
          <p:spPr>
            <a:xfrm>
              <a:off x="1780459" y="3578875"/>
              <a:ext cx="0" cy="371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2AF4ED96-0199-437F-BAC2-E20F65460DEA}"/>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Takeda Hysteresis Model</a:t>
            </a:r>
          </a:p>
        </p:txBody>
      </p:sp>
      <p:grpSp>
        <p:nvGrpSpPr>
          <p:cNvPr id="33" name="群組 32">
            <a:extLst>
              <a:ext uri="{FF2B5EF4-FFF2-40B4-BE49-F238E27FC236}">
                <a16:creationId xmlns:a16="http://schemas.microsoft.com/office/drawing/2014/main" id="{21734F4E-BE64-4689-A191-9A0605F61370}"/>
              </a:ext>
            </a:extLst>
          </p:cNvPr>
          <p:cNvGrpSpPr/>
          <p:nvPr/>
        </p:nvGrpSpPr>
        <p:grpSpPr>
          <a:xfrm>
            <a:off x="0" y="4817432"/>
            <a:ext cx="9144000" cy="573929"/>
            <a:chOff x="0" y="4817432"/>
            <a:chExt cx="9144000" cy="573929"/>
          </a:xfrm>
        </p:grpSpPr>
        <p:grpSp>
          <p:nvGrpSpPr>
            <p:cNvPr id="34" name="群組 33">
              <a:extLst>
                <a:ext uri="{FF2B5EF4-FFF2-40B4-BE49-F238E27FC236}">
                  <a16:creationId xmlns:a16="http://schemas.microsoft.com/office/drawing/2014/main" id="{8BB4754C-E918-44F4-904D-66513397480A}"/>
                </a:ext>
              </a:extLst>
            </p:cNvPr>
            <p:cNvGrpSpPr/>
            <p:nvPr/>
          </p:nvGrpSpPr>
          <p:grpSpPr>
            <a:xfrm>
              <a:off x="0" y="4817432"/>
              <a:ext cx="9144000" cy="573929"/>
              <a:chOff x="0" y="4817432"/>
              <a:chExt cx="9144000" cy="573929"/>
            </a:xfrm>
          </p:grpSpPr>
          <p:sp>
            <p:nvSpPr>
              <p:cNvPr id="36" name="矩形 35">
                <a:extLst>
                  <a:ext uri="{FF2B5EF4-FFF2-40B4-BE49-F238E27FC236}">
                    <a16:creationId xmlns:a16="http://schemas.microsoft.com/office/drawing/2014/main" id="{DDDBC220-7965-4DD5-88F6-704C839FA2B7}"/>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投影片編號版面配置區 4">
                <a:extLst>
                  <a:ext uri="{FF2B5EF4-FFF2-40B4-BE49-F238E27FC236}">
                    <a16:creationId xmlns:a16="http://schemas.microsoft.com/office/drawing/2014/main" id="{9EA0618D-7C0E-47D1-A019-4692B43EFB0B}"/>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10</a:t>
                </a:fld>
                <a:endParaRPr lang="en-US" dirty="0">
                  <a:solidFill>
                    <a:schemeClr val="bg1"/>
                  </a:solidFill>
                </a:endParaRPr>
              </a:p>
            </p:txBody>
          </p:sp>
          <p:grpSp>
            <p:nvGrpSpPr>
              <p:cNvPr id="38" name="群組 37">
                <a:extLst>
                  <a:ext uri="{FF2B5EF4-FFF2-40B4-BE49-F238E27FC236}">
                    <a16:creationId xmlns:a16="http://schemas.microsoft.com/office/drawing/2014/main" id="{BEDF0F88-5006-43C3-94E5-96C9DB440BD2}"/>
                  </a:ext>
                </a:extLst>
              </p:cNvPr>
              <p:cNvGrpSpPr/>
              <p:nvPr/>
            </p:nvGrpSpPr>
            <p:grpSpPr>
              <a:xfrm>
                <a:off x="0" y="4817432"/>
                <a:ext cx="976695" cy="372600"/>
                <a:chOff x="0" y="4817432"/>
                <a:chExt cx="976695" cy="372600"/>
              </a:xfrm>
            </p:grpSpPr>
            <p:pic>
              <p:nvPicPr>
                <p:cNvPr id="39" name="Picture 2" descr="國立中央大學 - 2014 Open House Day 開放參觀日｜Accupass 活動通">
                  <a:extLst>
                    <a:ext uri="{FF2B5EF4-FFF2-40B4-BE49-F238E27FC236}">
                      <a16:creationId xmlns:a16="http://schemas.microsoft.com/office/drawing/2014/main" id="{B4A5F404-0C50-4B12-8CE6-B9525C6EF723}"/>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40" name="圖片 39">
                  <a:extLst>
                    <a:ext uri="{FF2B5EF4-FFF2-40B4-BE49-F238E27FC236}">
                      <a16:creationId xmlns:a16="http://schemas.microsoft.com/office/drawing/2014/main" id="{0A07F428-F9B6-43B8-891F-EDE23A2E13C5}"/>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35" name="Text Placeholder 9">
              <a:extLst>
                <a:ext uri="{FF2B5EF4-FFF2-40B4-BE49-F238E27FC236}">
                  <a16:creationId xmlns:a16="http://schemas.microsoft.com/office/drawing/2014/main" id="{6340BDEA-2ED4-4CFC-AD64-4F2BF1777876}"/>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pic>
        <p:nvPicPr>
          <p:cNvPr id="41" name="Picture 8" descr="Hysteretic process of column. (a) Hysteresis curve of the simulative ...">
            <a:extLst>
              <a:ext uri="{FF2B5EF4-FFF2-40B4-BE49-F238E27FC236}">
                <a16:creationId xmlns:a16="http://schemas.microsoft.com/office/drawing/2014/main" id="{6DBE4E29-6AD6-4C86-92E7-A67BFF089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532" y="2190893"/>
            <a:ext cx="2517220" cy="198021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群組 43">
            <a:extLst>
              <a:ext uri="{FF2B5EF4-FFF2-40B4-BE49-F238E27FC236}">
                <a16:creationId xmlns:a16="http://schemas.microsoft.com/office/drawing/2014/main" id="{3F78EE93-72E7-4E05-92F0-9BEC1EA2C1FB}"/>
              </a:ext>
            </a:extLst>
          </p:cNvPr>
          <p:cNvGrpSpPr/>
          <p:nvPr/>
        </p:nvGrpSpPr>
        <p:grpSpPr>
          <a:xfrm>
            <a:off x="3570645" y="2190893"/>
            <a:ext cx="955521" cy="1911292"/>
            <a:chOff x="6344898" y="2538352"/>
            <a:chExt cx="955521" cy="1911292"/>
          </a:xfrm>
        </p:grpSpPr>
        <p:grpSp>
          <p:nvGrpSpPr>
            <p:cNvPr id="47" name="群組 46">
              <a:extLst>
                <a:ext uri="{FF2B5EF4-FFF2-40B4-BE49-F238E27FC236}">
                  <a16:creationId xmlns:a16="http://schemas.microsoft.com/office/drawing/2014/main" id="{D26FA313-7801-42C6-87D6-2C0D7A12ACA0}"/>
                </a:ext>
              </a:extLst>
            </p:cNvPr>
            <p:cNvGrpSpPr/>
            <p:nvPr/>
          </p:nvGrpSpPr>
          <p:grpSpPr>
            <a:xfrm>
              <a:off x="6425522" y="3411544"/>
              <a:ext cx="795511" cy="1038100"/>
              <a:chOff x="7269498" y="3198452"/>
              <a:chExt cx="795511" cy="1038100"/>
            </a:xfrm>
          </p:grpSpPr>
          <p:sp>
            <p:nvSpPr>
              <p:cNvPr id="57" name="Text Placeholder 9">
                <a:extLst>
                  <a:ext uri="{FF2B5EF4-FFF2-40B4-BE49-F238E27FC236}">
                    <a16:creationId xmlns:a16="http://schemas.microsoft.com/office/drawing/2014/main" id="{CF64C9FF-C2DC-4204-86DA-0730F2B9B8FA}"/>
                  </a:ext>
                </a:extLst>
              </p:cNvPr>
              <p:cNvSpPr txBox="1">
                <a:spLocks/>
              </p:cNvSpPr>
              <p:nvPr/>
            </p:nvSpPr>
            <p:spPr>
              <a:xfrm>
                <a:off x="7269498" y="4090706"/>
                <a:ext cx="795511" cy="14584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6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Column</a:t>
                </a:r>
              </a:p>
            </p:txBody>
          </p:sp>
          <p:grpSp>
            <p:nvGrpSpPr>
              <p:cNvPr id="58" name="群組 57">
                <a:extLst>
                  <a:ext uri="{FF2B5EF4-FFF2-40B4-BE49-F238E27FC236}">
                    <a16:creationId xmlns:a16="http://schemas.microsoft.com/office/drawing/2014/main" id="{0DE91FA4-9DD6-4CF6-A690-E4DFA77B166B}"/>
                  </a:ext>
                </a:extLst>
              </p:cNvPr>
              <p:cNvGrpSpPr/>
              <p:nvPr/>
            </p:nvGrpSpPr>
            <p:grpSpPr>
              <a:xfrm>
                <a:off x="7462856" y="3198452"/>
                <a:ext cx="422799" cy="805644"/>
                <a:chOff x="5169880" y="765230"/>
                <a:chExt cx="530860" cy="1148302"/>
              </a:xfrm>
            </p:grpSpPr>
            <p:sp>
              <p:nvSpPr>
                <p:cNvPr id="59" name="手繪多邊形: 圖案 58">
                  <a:extLst>
                    <a:ext uri="{FF2B5EF4-FFF2-40B4-BE49-F238E27FC236}">
                      <a16:creationId xmlns:a16="http://schemas.microsoft.com/office/drawing/2014/main" id="{317842E7-8B04-4047-AA42-B888AE9D9F6E}"/>
                    </a:ext>
                  </a:extLst>
                </p:cNvPr>
                <p:cNvSpPr/>
                <p:nvPr/>
              </p:nvSpPr>
              <p:spPr>
                <a:xfrm>
                  <a:off x="5192740" y="1621432"/>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手繪多邊形: 圖案 59">
                  <a:extLst>
                    <a:ext uri="{FF2B5EF4-FFF2-40B4-BE49-F238E27FC236}">
                      <a16:creationId xmlns:a16="http://schemas.microsoft.com/office/drawing/2014/main" id="{2F38FD75-658D-4E26-AECE-96846D55E730}"/>
                    </a:ext>
                  </a:extLst>
                </p:cNvPr>
                <p:cNvSpPr/>
                <p:nvPr/>
              </p:nvSpPr>
              <p:spPr>
                <a:xfrm>
                  <a:off x="5169880" y="1776372"/>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手繪多邊形: 圖案 60">
                  <a:extLst>
                    <a:ext uri="{FF2B5EF4-FFF2-40B4-BE49-F238E27FC236}">
                      <a16:creationId xmlns:a16="http://schemas.microsoft.com/office/drawing/2014/main" id="{70D647F5-AF4E-4631-90EA-68506220347D}"/>
                    </a:ext>
                  </a:extLst>
                </p:cNvPr>
                <p:cNvSpPr/>
                <p:nvPr/>
              </p:nvSpPr>
              <p:spPr>
                <a:xfrm>
                  <a:off x="5545800" y="1626512"/>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群組 61">
                  <a:extLst>
                    <a:ext uri="{FF2B5EF4-FFF2-40B4-BE49-F238E27FC236}">
                      <a16:creationId xmlns:a16="http://schemas.microsoft.com/office/drawing/2014/main" id="{B3613A7E-C9AE-461A-B87B-A4A5BC98A30C}"/>
                    </a:ext>
                  </a:extLst>
                </p:cNvPr>
                <p:cNvGrpSpPr/>
                <p:nvPr/>
              </p:nvGrpSpPr>
              <p:grpSpPr>
                <a:xfrm>
                  <a:off x="5322609" y="765230"/>
                  <a:ext cx="230939" cy="974879"/>
                  <a:chOff x="4495968" y="2784340"/>
                  <a:chExt cx="159852" cy="631912"/>
                </a:xfrm>
                <a:solidFill>
                  <a:schemeClr val="tx1">
                    <a:lumMod val="20000"/>
                    <a:lumOff val="80000"/>
                  </a:schemeClr>
                </a:solidFill>
              </p:grpSpPr>
              <p:sp>
                <p:nvSpPr>
                  <p:cNvPr id="64" name="矩形 63">
                    <a:extLst>
                      <a:ext uri="{FF2B5EF4-FFF2-40B4-BE49-F238E27FC236}">
                        <a16:creationId xmlns:a16="http://schemas.microsoft.com/office/drawing/2014/main" id="{4AA6D0E0-DD04-4502-9852-3537F8F1EC96}"/>
                      </a:ext>
                    </a:extLst>
                  </p:cNvPr>
                  <p:cNvSpPr/>
                  <p:nvPr/>
                </p:nvSpPr>
                <p:spPr>
                  <a:xfrm>
                    <a:off x="4495968" y="2851149"/>
                    <a:ext cx="106476" cy="565103"/>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圖案 64">
                    <a:extLst>
                      <a:ext uri="{FF2B5EF4-FFF2-40B4-BE49-F238E27FC236}">
                        <a16:creationId xmlns:a16="http://schemas.microsoft.com/office/drawing/2014/main" id="{A7E02920-F832-4C23-8501-9FCA555E2B70}"/>
                      </a:ext>
                    </a:extLst>
                  </p:cNvPr>
                  <p:cNvSpPr/>
                  <p:nvPr/>
                </p:nvSpPr>
                <p:spPr>
                  <a:xfrm>
                    <a:off x="4605619" y="2868930"/>
                    <a:ext cx="45719" cy="536574"/>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9B42827F-A4E0-4B87-ABBA-5BF676B6915D}"/>
                      </a:ext>
                    </a:extLst>
                  </p:cNvPr>
                  <p:cNvSpPr/>
                  <p:nvPr/>
                </p:nvSpPr>
                <p:spPr>
                  <a:xfrm>
                    <a:off x="4610100" y="2796540"/>
                    <a:ext cx="45720" cy="607695"/>
                  </a:xfrm>
                  <a:custGeom>
                    <a:avLst/>
                    <a:gdLst>
                      <a:gd name="connsiteX0" fmla="*/ 0 w 45720"/>
                      <a:gd name="connsiteY0" fmla="*/ 607695 h 607695"/>
                      <a:gd name="connsiteX1" fmla="*/ 45720 w 45720"/>
                      <a:gd name="connsiteY1" fmla="*/ 546735 h 607695"/>
                      <a:gd name="connsiteX2" fmla="*/ 45720 w 45720"/>
                      <a:gd name="connsiteY2" fmla="*/ 0 h 607695"/>
                      <a:gd name="connsiteX3" fmla="*/ 1905 w 45720"/>
                      <a:gd name="connsiteY3" fmla="*/ 49530 h 607695"/>
                      <a:gd name="connsiteX4" fmla="*/ 0 w 45720"/>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607695">
                        <a:moveTo>
                          <a:pt x="0" y="607695"/>
                        </a:moveTo>
                        <a:lnTo>
                          <a:pt x="45720" y="546735"/>
                        </a:lnTo>
                        <a:lnTo>
                          <a:pt x="45720" y="0"/>
                        </a:lnTo>
                        <a:lnTo>
                          <a:pt x="1905" y="49530"/>
                        </a:lnTo>
                        <a:lnTo>
                          <a:pt x="0" y="60769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手繪多邊形: 圖案 66">
                    <a:extLst>
                      <a:ext uri="{FF2B5EF4-FFF2-40B4-BE49-F238E27FC236}">
                        <a16:creationId xmlns:a16="http://schemas.microsoft.com/office/drawing/2014/main" id="{289B9A51-FC2E-4686-924A-8BF926CDA146}"/>
                      </a:ext>
                    </a:extLst>
                  </p:cNvPr>
                  <p:cNvSpPr/>
                  <p:nvPr/>
                </p:nvSpPr>
                <p:spPr>
                  <a:xfrm>
                    <a:off x="4495968" y="2784340"/>
                    <a:ext cx="159852" cy="72390"/>
                  </a:xfrm>
                  <a:custGeom>
                    <a:avLst/>
                    <a:gdLst>
                      <a:gd name="connsiteX0" fmla="*/ 0 w 182880"/>
                      <a:gd name="connsiteY0" fmla="*/ 85725 h 97155"/>
                      <a:gd name="connsiteX1" fmla="*/ 76200 w 182880"/>
                      <a:gd name="connsiteY1" fmla="*/ 1905 h 97155"/>
                      <a:gd name="connsiteX2" fmla="*/ 182880 w 182880"/>
                      <a:gd name="connsiteY2" fmla="*/ 0 h 97155"/>
                      <a:gd name="connsiteX3" fmla="*/ 112395 w 182880"/>
                      <a:gd name="connsiteY3" fmla="*/ 97155 h 97155"/>
                      <a:gd name="connsiteX4" fmla="*/ 0 w 182880"/>
                      <a:gd name="connsiteY4" fmla="*/ 85725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97155">
                        <a:moveTo>
                          <a:pt x="0" y="85725"/>
                        </a:moveTo>
                        <a:lnTo>
                          <a:pt x="76200" y="1905"/>
                        </a:lnTo>
                        <a:lnTo>
                          <a:pt x="182880" y="0"/>
                        </a:lnTo>
                        <a:lnTo>
                          <a:pt x="112395" y="97155"/>
                        </a:lnTo>
                        <a:lnTo>
                          <a:pt x="0" y="8572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3" name="橢圓 62">
                  <a:extLst>
                    <a:ext uri="{FF2B5EF4-FFF2-40B4-BE49-F238E27FC236}">
                      <a16:creationId xmlns:a16="http://schemas.microsoft.com/office/drawing/2014/main" id="{F5AB8AF0-C5C8-433C-BE5C-D7196AB3F40B}"/>
                    </a:ext>
                  </a:extLst>
                </p:cNvPr>
                <p:cNvSpPr/>
                <p:nvPr/>
              </p:nvSpPr>
              <p:spPr>
                <a:xfrm>
                  <a:off x="5346266" y="1577187"/>
                  <a:ext cx="110490" cy="11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8" name="群組 47">
              <a:extLst>
                <a:ext uri="{FF2B5EF4-FFF2-40B4-BE49-F238E27FC236}">
                  <a16:creationId xmlns:a16="http://schemas.microsoft.com/office/drawing/2014/main" id="{94321171-977F-4565-9027-624F171F834D}"/>
                </a:ext>
              </a:extLst>
            </p:cNvPr>
            <p:cNvGrpSpPr/>
            <p:nvPr/>
          </p:nvGrpSpPr>
          <p:grpSpPr>
            <a:xfrm>
              <a:off x="6344898" y="2538352"/>
              <a:ext cx="955521" cy="566691"/>
              <a:chOff x="6344898" y="2538352"/>
              <a:chExt cx="955521" cy="566691"/>
            </a:xfrm>
          </p:grpSpPr>
          <p:grpSp>
            <p:nvGrpSpPr>
              <p:cNvPr id="49" name="群組 48">
                <a:extLst>
                  <a:ext uri="{FF2B5EF4-FFF2-40B4-BE49-F238E27FC236}">
                    <a16:creationId xmlns:a16="http://schemas.microsoft.com/office/drawing/2014/main" id="{460F3F3C-4FBA-4510-A7DA-4033B2E0C9F1}"/>
                  </a:ext>
                </a:extLst>
              </p:cNvPr>
              <p:cNvGrpSpPr/>
              <p:nvPr/>
            </p:nvGrpSpPr>
            <p:grpSpPr>
              <a:xfrm>
                <a:off x="6344898" y="2538352"/>
                <a:ext cx="955521" cy="566691"/>
                <a:chOff x="6593840" y="2576849"/>
                <a:chExt cx="955521" cy="566691"/>
              </a:xfrm>
            </p:grpSpPr>
            <p:sp>
              <p:nvSpPr>
                <p:cNvPr id="52" name="Text Placeholder 9">
                  <a:extLst>
                    <a:ext uri="{FF2B5EF4-FFF2-40B4-BE49-F238E27FC236}">
                      <a16:creationId xmlns:a16="http://schemas.microsoft.com/office/drawing/2014/main" id="{2BAA085B-3881-4BE1-A38F-89503027112F}"/>
                    </a:ext>
                  </a:extLst>
                </p:cNvPr>
                <p:cNvSpPr txBox="1">
                  <a:spLocks/>
                </p:cNvSpPr>
                <p:nvPr/>
              </p:nvSpPr>
              <p:spPr>
                <a:xfrm>
                  <a:off x="6752779" y="2997694"/>
                  <a:ext cx="623256" cy="14584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6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Beam</a:t>
                  </a:r>
                </a:p>
              </p:txBody>
            </p:sp>
            <p:sp>
              <p:nvSpPr>
                <p:cNvPr id="53" name="手繪多邊形: 圖案 52">
                  <a:extLst>
                    <a:ext uri="{FF2B5EF4-FFF2-40B4-BE49-F238E27FC236}">
                      <a16:creationId xmlns:a16="http://schemas.microsoft.com/office/drawing/2014/main" id="{F2BEF54D-AF1B-499E-8D6B-1471C042F5F5}"/>
                    </a:ext>
                  </a:extLst>
                </p:cNvPr>
                <p:cNvSpPr/>
                <p:nvPr/>
              </p:nvSpPr>
              <p:spPr>
                <a:xfrm>
                  <a:off x="6593840" y="2576849"/>
                  <a:ext cx="942340" cy="177800"/>
                </a:xfrm>
                <a:custGeom>
                  <a:avLst/>
                  <a:gdLst>
                    <a:gd name="connsiteX0" fmla="*/ 0 w 942340"/>
                    <a:gd name="connsiteY0" fmla="*/ 177800 h 177800"/>
                    <a:gd name="connsiteX1" fmla="*/ 101600 w 942340"/>
                    <a:gd name="connsiteY1" fmla="*/ 0 h 177800"/>
                    <a:gd name="connsiteX2" fmla="*/ 942340 w 942340"/>
                    <a:gd name="connsiteY2" fmla="*/ 5080 h 177800"/>
                    <a:gd name="connsiteX3" fmla="*/ 853440 w 942340"/>
                    <a:gd name="connsiteY3" fmla="*/ 170180 h 177800"/>
                    <a:gd name="connsiteX4" fmla="*/ 0 w 942340"/>
                    <a:gd name="connsiteY4" fmla="*/ 17780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340" h="177800">
                      <a:moveTo>
                        <a:pt x="0" y="177800"/>
                      </a:moveTo>
                      <a:lnTo>
                        <a:pt x="101600" y="0"/>
                      </a:lnTo>
                      <a:lnTo>
                        <a:pt x="942340" y="5080"/>
                      </a:lnTo>
                      <a:lnTo>
                        <a:pt x="853440" y="170180"/>
                      </a:lnTo>
                      <a:lnTo>
                        <a:pt x="0" y="17780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手繪多邊形: 圖案 54">
                  <a:extLst>
                    <a:ext uri="{FF2B5EF4-FFF2-40B4-BE49-F238E27FC236}">
                      <a16:creationId xmlns:a16="http://schemas.microsoft.com/office/drawing/2014/main" id="{41D216F9-0C24-4ABA-9CD8-80BDEBCE85BB}"/>
                    </a:ext>
                  </a:extLst>
                </p:cNvPr>
                <p:cNvSpPr/>
                <p:nvPr/>
              </p:nvSpPr>
              <p:spPr>
                <a:xfrm>
                  <a:off x="6593840" y="2748280"/>
                  <a:ext cx="867102" cy="157480"/>
                </a:xfrm>
                <a:custGeom>
                  <a:avLst/>
                  <a:gdLst>
                    <a:gd name="connsiteX0" fmla="*/ 0 w 876300"/>
                    <a:gd name="connsiteY0" fmla="*/ 7620 h 157480"/>
                    <a:gd name="connsiteX1" fmla="*/ 2540 w 876300"/>
                    <a:gd name="connsiteY1" fmla="*/ 149860 h 157480"/>
                    <a:gd name="connsiteX2" fmla="*/ 876300 w 876300"/>
                    <a:gd name="connsiteY2" fmla="*/ 157480 h 157480"/>
                    <a:gd name="connsiteX3" fmla="*/ 871220 w 876300"/>
                    <a:gd name="connsiteY3" fmla="*/ 0 h 157480"/>
                    <a:gd name="connsiteX4" fmla="*/ 0 w 876300"/>
                    <a:gd name="connsiteY4" fmla="*/ 7620 h 15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57480">
                      <a:moveTo>
                        <a:pt x="0" y="7620"/>
                      </a:moveTo>
                      <a:cubicBezTo>
                        <a:pt x="847" y="55033"/>
                        <a:pt x="1693" y="102447"/>
                        <a:pt x="2540" y="149860"/>
                      </a:cubicBezTo>
                      <a:lnTo>
                        <a:pt x="876300" y="157480"/>
                      </a:lnTo>
                      <a:lnTo>
                        <a:pt x="871220" y="0"/>
                      </a:lnTo>
                      <a:lnTo>
                        <a:pt x="0" y="762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手繪多邊形: 圖案 55">
                  <a:extLst>
                    <a:ext uri="{FF2B5EF4-FFF2-40B4-BE49-F238E27FC236}">
                      <a16:creationId xmlns:a16="http://schemas.microsoft.com/office/drawing/2014/main" id="{A3863E80-A089-4608-BA64-CCE1F4E96AF5}"/>
                    </a:ext>
                  </a:extLst>
                </p:cNvPr>
                <p:cNvSpPr/>
                <p:nvPr/>
              </p:nvSpPr>
              <p:spPr>
                <a:xfrm>
                  <a:off x="7447761" y="2603006"/>
                  <a:ext cx="101600" cy="295297"/>
                </a:xfrm>
                <a:custGeom>
                  <a:avLst/>
                  <a:gdLst>
                    <a:gd name="connsiteX0" fmla="*/ 12700 w 101600"/>
                    <a:gd name="connsiteY0" fmla="*/ 340360 h 340360"/>
                    <a:gd name="connsiteX1" fmla="*/ 101600 w 101600"/>
                    <a:gd name="connsiteY1" fmla="*/ 165100 h 340360"/>
                    <a:gd name="connsiteX2" fmla="*/ 93980 w 101600"/>
                    <a:gd name="connsiteY2" fmla="*/ 0 h 340360"/>
                    <a:gd name="connsiteX3" fmla="*/ 0 w 101600"/>
                    <a:gd name="connsiteY3" fmla="*/ 177800 h 340360"/>
                    <a:gd name="connsiteX4" fmla="*/ 12700 w 101600"/>
                    <a:gd name="connsiteY4" fmla="*/ 340360 h 34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340360">
                      <a:moveTo>
                        <a:pt x="12700" y="340360"/>
                      </a:moveTo>
                      <a:lnTo>
                        <a:pt x="101600" y="165100"/>
                      </a:lnTo>
                      <a:lnTo>
                        <a:pt x="93980" y="0"/>
                      </a:lnTo>
                      <a:lnTo>
                        <a:pt x="0" y="177800"/>
                      </a:lnTo>
                      <a:lnTo>
                        <a:pt x="12700" y="34036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橢圓 49">
                <a:extLst>
                  <a:ext uri="{FF2B5EF4-FFF2-40B4-BE49-F238E27FC236}">
                    <a16:creationId xmlns:a16="http://schemas.microsoft.com/office/drawing/2014/main" id="{A8180BBF-BE20-4299-83A5-1FC478899AD1}"/>
                  </a:ext>
                </a:extLst>
              </p:cNvPr>
              <p:cNvSpPr/>
              <p:nvPr/>
            </p:nvSpPr>
            <p:spPr>
              <a:xfrm>
                <a:off x="6400191" y="2755265"/>
                <a:ext cx="87999" cy="775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58DC1829-1557-4D10-B412-C12FE0B7681F}"/>
                  </a:ext>
                </a:extLst>
              </p:cNvPr>
              <p:cNvSpPr/>
              <p:nvPr/>
            </p:nvSpPr>
            <p:spPr>
              <a:xfrm>
                <a:off x="7070318" y="2753345"/>
                <a:ext cx="87999" cy="775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69" name="矩形 68">
            <a:extLst>
              <a:ext uri="{FF2B5EF4-FFF2-40B4-BE49-F238E27FC236}">
                <a16:creationId xmlns:a16="http://schemas.microsoft.com/office/drawing/2014/main" id="{3814CEBB-D379-4A87-B80C-95F03D82A426}"/>
              </a:ext>
            </a:extLst>
          </p:cNvPr>
          <p:cNvSpPr/>
          <p:nvPr/>
        </p:nvSpPr>
        <p:spPr>
          <a:xfrm>
            <a:off x="3570645" y="1427271"/>
            <a:ext cx="2910197" cy="57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Column hysteresis loop</a:t>
            </a:r>
          </a:p>
          <a:p>
            <a:pPr algn="ctr"/>
            <a:r>
              <a:rPr lang="en-US" altLang="zh-TW" sz="2000" dirty="0"/>
              <a:t>From experiment</a:t>
            </a:r>
            <a:endParaRPr lang="zh-TW" altLang="en-US" sz="2000" dirty="0"/>
          </a:p>
        </p:txBody>
      </p:sp>
      <p:grpSp>
        <p:nvGrpSpPr>
          <p:cNvPr id="152" name="群組 151">
            <a:extLst>
              <a:ext uri="{FF2B5EF4-FFF2-40B4-BE49-F238E27FC236}">
                <a16:creationId xmlns:a16="http://schemas.microsoft.com/office/drawing/2014/main" id="{79A772A0-14AB-41FF-9023-7EAB37B75F83}"/>
              </a:ext>
            </a:extLst>
          </p:cNvPr>
          <p:cNvGrpSpPr/>
          <p:nvPr/>
        </p:nvGrpSpPr>
        <p:grpSpPr>
          <a:xfrm>
            <a:off x="6392136" y="2279793"/>
            <a:ext cx="2574420" cy="1980213"/>
            <a:chOff x="6392136" y="2279793"/>
            <a:chExt cx="2574420" cy="1980213"/>
          </a:xfrm>
        </p:grpSpPr>
        <p:pic>
          <p:nvPicPr>
            <p:cNvPr id="124" name="Picture 8" descr="Hysteretic process of column. (a) Hysteresis curve of the simulative ...">
              <a:extLst>
                <a:ext uri="{FF2B5EF4-FFF2-40B4-BE49-F238E27FC236}">
                  <a16:creationId xmlns:a16="http://schemas.microsoft.com/office/drawing/2014/main" id="{B3C51841-BD32-4F82-A57A-5F1F9924FC45}"/>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547"/>
            <a:stretch/>
          </p:blipFill>
          <p:spPr bwMode="auto">
            <a:xfrm>
              <a:off x="6435562" y="2279793"/>
              <a:ext cx="2530994" cy="1980213"/>
            </a:xfrm>
            <a:prstGeom prst="rect">
              <a:avLst/>
            </a:prstGeom>
            <a:noFill/>
            <a:extLst>
              <a:ext uri="{909E8E84-426E-40DD-AFC4-6F175D3DCCD1}">
                <a14:hiddenFill xmlns:a14="http://schemas.microsoft.com/office/drawing/2010/main">
                  <a:solidFill>
                    <a:srgbClr val="FFFFFF"/>
                  </a:solidFill>
                </a14:hiddenFill>
              </a:ext>
            </a:extLst>
          </p:spPr>
        </p:pic>
        <p:sp>
          <p:nvSpPr>
            <p:cNvPr id="42" name="箭號: 向下 41">
              <a:extLst>
                <a:ext uri="{FF2B5EF4-FFF2-40B4-BE49-F238E27FC236}">
                  <a16:creationId xmlns:a16="http://schemas.microsoft.com/office/drawing/2014/main" id="{32B5D09F-0FC6-457A-A3BA-E7ED5AA736C1}"/>
                </a:ext>
              </a:extLst>
            </p:cNvPr>
            <p:cNvSpPr/>
            <p:nvPr/>
          </p:nvSpPr>
          <p:spPr>
            <a:xfrm rot="16200000">
              <a:off x="6442129" y="2879051"/>
              <a:ext cx="296491" cy="396477"/>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1" name="矩形 70">
            <a:extLst>
              <a:ext uri="{FF2B5EF4-FFF2-40B4-BE49-F238E27FC236}">
                <a16:creationId xmlns:a16="http://schemas.microsoft.com/office/drawing/2014/main" id="{63A130B3-B7C8-4B7F-8BD6-8F4F0063896A}"/>
              </a:ext>
            </a:extLst>
          </p:cNvPr>
          <p:cNvSpPr/>
          <p:nvPr/>
        </p:nvSpPr>
        <p:spPr>
          <a:xfrm>
            <a:off x="6908005" y="1427202"/>
            <a:ext cx="2151533" cy="571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Nonlinear simulation model</a:t>
            </a:r>
          </a:p>
        </p:txBody>
      </p:sp>
      <p:grpSp>
        <p:nvGrpSpPr>
          <p:cNvPr id="121" name="群組 120">
            <a:extLst>
              <a:ext uri="{FF2B5EF4-FFF2-40B4-BE49-F238E27FC236}">
                <a16:creationId xmlns:a16="http://schemas.microsoft.com/office/drawing/2014/main" id="{F32501AC-4E98-4FC9-B09F-981010A9B869}"/>
              </a:ext>
            </a:extLst>
          </p:cNvPr>
          <p:cNvGrpSpPr/>
          <p:nvPr/>
        </p:nvGrpSpPr>
        <p:grpSpPr>
          <a:xfrm>
            <a:off x="6695645" y="2217050"/>
            <a:ext cx="2468674" cy="1750618"/>
            <a:chOff x="7171435" y="2316979"/>
            <a:chExt cx="2468674" cy="1750618"/>
          </a:xfrm>
        </p:grpSpPr>
        <p:cxnSp>
          <p:nvCxnSpPr>
            <p:cNvPr id="81" name="直線單箭頭接點 80">
              <a:extLst>
                <a:ext uri="{FF2B5EF4-FFF2-40B4-BE49-F238E27FC236}">
                  <a16:creationId xmlns:a16="http://schemas.microsoft.com/office/drawing/2014/main" id="{12C88FB2-6298-423D-9E60-77B3EB66CD91}"/>
                </a:ext>
              </a:extLst>
            </p:cNvPr>
            <p:cNvCxnSpPr>
              <a:cxnSpLocks/>
            </p:cNvCxnSpPr>
            <p:nvPr/>
          </p:nvCxnSpPr>
          <p:spPr>
            <a:xfrm>
              <a:off x="7305409" y="3308621"/>
              <a:ext cx="2177075" cy="159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13E3882-8CD0-4557-938F-0D9FA2D6AA41}"/>
                </a:ext>
              </a:extLst>
            </p:cNvPr>
            <p:cNvCxnSpPr>
              <a:cxnSpLocks/>
            </p:cNvCxnSpPr>
            <p:nvPr/>
          </p:nvCxnSpPr>
          <p:spPr>
            <a:xfrm flipV="1">
              <a:off x="8268502" y="2549644"/>
              <a:ext cx="0" cy="151795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EC3294E8-EF4A-4BC0-9F3A-1F32B19343BE}"/>
                </a:ext>
              </a:extLst>
            </p:cNvPr>
            <p:cNvCxnSpPr>
              <a:cxnSpLocks/>
            </p:cNvCxnSpPr>
            <p:nvPr/>
          </p:nvCxnSpPr>
          <p:spPr>
            <a:xfrm>
              <a:off x="7171435" y="3461783"/>
              <a:ext cx="20854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D92983AA-6D8F-4971-89EE-81B16C357FDF}"/>
                </a:ext>
              </a:extLst>
            </p:cNvPr>
            <p:cNvCxnSpPr>
              <a:cxnSpLocks/>
            </p:cNvCxnSpPr>
            <p:nvPr/>
          </p:nvCxnSpPr>
          <p:spPr>
            <a:xfrm>
              <a:off x="7374923" y="3461783"/>
              <a:ext cx="460060" cy="49641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B1EDAA5A-3845-40D2-83DA-16600C00C89C}"/>
                </a:ext>
              </a:extLst>
            </p:cNvPr>
            <p:cNvCxnSpPr>
              <a:cxnSpLocks/>
            </p:cNvCxnSpPr>
            <p:nvPr/>
          </p:nvCxnSpPr>
          <p:spPr>
            <a:xfrm flipH="1">
              <a:off x="7834984" y="3893480"/>
              <a:ext cx="243933" cy="6471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7FEA1109-1B81-45FD-8663-212C517A2B89}"/>
                </a:ext>
              </a:extLst>
            </p:cNvPr>
            <p:cNvCxnSpPr>
              <a:cxnSpLocks/>
            </p:cNvCxnSpPr>
            <p:nvPr/>
          </p:nvCxnSpPr>
          <p:spPr>
            <a:xfrm flipH="1">
              <a:off x="8078918" y="2732690"/>
              <a:ext cx="379171" cy="115795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FD4E2551-EB9E-4298-A1ED-A5D9973A8604}"/>
                </a:ext>
              </a:extLst>
            </p:cNvPr>
            <p:cNvCxnSpPr>
              <a:cxnSpLocks/>
            </p:cNvCxnSpPr>
            <p:nvPr/>
          </p:nvCxnSpPr>
          <p:spPr>
            <a:xfrm flipV="1">
              <a:off x="8456403" y="2679559"/>
              <a:ext cx="245196" cy="54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F787448F-A166-446C-98C2-BCA1D712B7AE}"/>
                </a:ext>
              </a:extLst>
            </p:cNvPr>
            <p:cNvCxnSpPr>
              <a:cxnSpLocks/>
            </p:cNvCxnSpPr>
            <p:nvPr/>
          </p:nvCxnSpPr>
          <p:spPr>
            <a:xfrm>
              <a:off x="8701599" y="2679559"/>
              <a:ext cx="468486" cy="51601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52ACF5D6-CBBA-4352-B750-E6A29F661A35}"/>
                </a:ext>
              </a:extLst>
            </p:cNvPr>
            <p:cNvCxnSpPr>
              <a:cxnSpLocks/>
            </p:cNvCxnSpPr>
            <p:nvPr/>
          </p:nvCxnSpPr>
          <p:spPr>
            <a:xfrm>
              <a:off x="9167558" y="3191925"/>
              <a:ext cx="1086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BCFC54C9-B9D2-496E-AA5F-259A5815CAF0}"/>
                </a:ext>
              </a:extLst>
            </p:cNvPr>
            <p:cNvCxnSpPr>
              <a:cxnSpLocks/>
            </p:cNvCxnSpPr>
            <p:nvPr/>
          </p:nvCxnSpPr>
          <p:spPr>
            <a:xfrm flipH="1" flipV="1">
              <a:off x="8456403" y="2732198"/>
              <a:ext cx="3792" cy="741751"/>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A508D243-DA49-49BD-833D-C95D06338647}"/>
                </a:ext>
              </a:extLst>
            </p:cNvPr>
            <p:cNvCxnSpPr>
              <a:cxnSpLocks/>
            </p:cNvCxnSpPr>
            <p:nvPr/>
          </p:nvCxnSpPr>
          <p:spPr>
            <a:xfrm flipV="1">
              <a:off x="8701599" y="2679560"/>
              <a:ext cx="0" cy="794389"/>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4103074A-0E94-44AE-9EB4-FC6EB49B0D13}"/>
                </a:ext>
              </a:extLst>
            </p:cNvPr>
            <p:cNvCxnSpPr>
              <a:cxnSpLocks/>
            </p:cNvCxnSpPr>
            <p:nvPr/>
          </p:nvCxnSpPr>
          <p:spPr>
            <a:xfrm flipH="1" flipV="1">
              <a:off x="9174931" y="3197766"/>
              <a:ext cx="87841" cy="107866"/>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E9E4B3A-894A-4F20-A04C-8427925AFEA1}"/>
                </a:ext>
              </a:extLst>
            </p:cNvPr>
            <p:cNvCxnSpPr>
              <a:cxnSpLocks/>
            </p:cNvCxnSpPr>
            <p:nvPr/>
          </p:nvCxnSpPr>
          <p:spPr>
            <a:xfrm flipH="1" flipV="1">
              <a:off x="9267617" y="3191925"/>
              <a:ext cx="3791" cy="288579"/>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9F105925-FFE7-4E23-A631-9F9A632BB9B0}"/>
                    </a:ext>
                  </a:extLst>
                </p:cNvPr>
                <p:cNvSpPr txBox="1"/>
                <p:nvPr/>
              </p:nvSpPr>
              <p:spPr>
                <a:xfrm>
                  <a:off x="9486874" y="3209338"/>
                  <a:ext cx="153235" cy="176752"/>
                </a:xfrm>
                <a:prstGeom prst="rect">
                  <a:avLst/>
                </a:prstGeom>
                <a:noFill/>
                <a:ln>
                  <a:no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TW" sz="1600" i="1" smtClean="0">
                                <a:solidFill>
                                  <a:schemeClr val="tx1">
                                    <a:lumMod val="50000"/>
                                  </a:schemeClr>
                                </a:solidFill>
                                <a:latin typeface="Cambria Math" panose="02040503050406030204" pitchFamily="18" charset="0"/>
                              </a:rPr>
                            </m:ctrlPr>
                          </m:sSubPr>
                          <m:e>
                            <m:r>
                              <a:rPr lang="zh-TW" altLang="en-US" sz="1600" b="0" i="1" smtClean="0">
                                <a:solidFill>
                                  <a:schemeClr val="tx1">
                                    <a:lumMod val="50000"/>
                                  </a:schemeClr>
                                </a:solidFill>
                                <a:latin typeface="Cambria Math" panose="02040503050406030204" pitchFamily="18" charset="0"/>
                              </a:rPr>
                              <m:t>𝜃</m:t>
                            </m:r>
                          </m:e>
                          <m:sub>
                            <m:r>
                              <a:rPr lang="en-US" altLang="zh-TW" sz="1600" b="0" i="1" smtClean="0">
                                <a:solidFill>
                                  <a:schemeClr val="tx1">
                                    <a:lumMod val="50000"/>
                                  </a:schemeClr>
                                </a:solidFill>
                                <a:latin typeface="Cambria Math" panose="02040503050406030204" pitchFamily="18" charset="0"/>
                              </a:rPr>
                              <m:t> </m:t>
                            </m:r>
                          </m:sub>
                        </m:sSub>
                      </m:oMath>
                    </m:oMathPara>
                  </a14:m>
                  <a:endParaRPr lang="en-US" altLang="zh-TW" sz="1400" i="1" dirty="0">
                    <a:solidFill>
                      <a:schemeClr val="tx1">
                        <a:lumMod val="50000"/>
                      </a:schemeClr>
                    </a:solidFill>
                  </a:endParaRPr>
                </a:p>
              </p:txBody>
            </p:sp>
          </mc:Choice>
          <mc:Fallback xmlns="">
            <p:sp>
              <p:nvSpPr>
                <p:cNvPr id="104" name="文字方塊 103">
                  <a:extLst>
                    <a:ext uri="{FF2B5EF4-FFF2-40B4-BE49-F238E27FC236}">
                      <a16:creationId xmlns:a16="http://schemas.microsoft.com/office/drawing/2014/main" id="{9F105925-FFE7-4E23-A631-9F9A632BB9B0}"/>
                    </a:ext>
                  </a:extLst>
                </p:cNvPr>
                <p:cNvSpPr txBox="1">
                  <a:spLocks noRot="1" noChangeAspect="1" noMove="1" noResize="1" noEditPoints="1" noAdjustHandles="1" noChangeArrowheads="1" noChangeShapeType="1" noTextEdit="1"/>
                </p:cNvSpPr>
                <p:nvPr/>
              </p:nvSpPr>
              <p:spPr>
                <a:xfrm>
                  <a:off x="9486874" y="3209338"/>
                  <a:ext cx="153235" cy="176752"/>
                </a:xfrm>
                <a:prstGeom prst="rect">
                  <a:avLst/>
                </a:prstGeom>
                <a:blipFill>
                  <a:blip r:embed="rId6"/>
                  <a:stretch>
                    <a:fillRect l="-44000" r="-28000" b="-5172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a:extLst>
                    <a:ext uri="{FF2B5EF4-FFF2-40B4-BE49-F238E27FC236}">
                      <a16:creationId xmlns:a16="http://schemas.microsoft.com/office/drawing/2014/main" id="{D14408FB-94DF-4146-A689-9176B1D99D5E}"/>
                    </a:ext>
                  </a:extLst>
                </p:cNvPr>
                <p:cNvSpPr txBox="1"/>
                <p:nvPr/>
              </p:nvSpPr>
              <p:spPr>
                <a:xfrm>
                  <a:off x="8199260" y="2316979"/>
                  <a:ext cx="153235" cy="176752"/>
                </a:xfrm>
                <a:prstGeom prst="rect">
                  <a:avLst/>
                </a:prstGeom>
                <a:noFill/>
                <a:ln>
                  <a:no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TW" sz="1600" i="1" smtClean="0">
                                <a:solidFill>
                                  <a:schemeClr val="tx1">
                                    <a:lumMod val="50000"/>
                                  </a:schemeClr>
                                </a:solidFill>
                                <a:latin typeface="Cambria Math" panose="02040503050406030204" pitchFamily="18" charset="0"/>
                              </a:rPr>
                            </m:ctrlPr>
                          </m:sSubPr>
                          <m:e>
                            <m:r>
                              <a:rPr lang="en-US" altLang="zh-TW" sz="1600" b="0" i="1" smtClean="0">
                                <a:solidFill>
                                  <a:schemeClr val="tx1">
                                    <a:lumMod val="50000"/>
                                  </a:schemeClr>
                                </a:solidFill>
                                <a:latin typeface="Cambria Math" panose="02040503050406030204" pitchFamily="18" charset="0"/>
                              </a:rPr>
                              <m:t>𝑀</m:t>
                            </m:r>
                          </m:e>
                          <m:sub>
                            <m:r>
                              <a:rPr lang="en-US" altLang="zh-TW" sz="1600" b="0" i="1" smtClean="0">
                                <a:solidFill>
                                  <a:schemeClr val="tx1">
                                    <a:lumMod val="50000"/>
                                  </a:schemeClr>
                                </a:solidFill>
                                <a:latin typeface="Cambria Math" panose="02040503050406030204" pitchFamily="18" charset="0"/>
                              </a:rPr>
                              <m:t> </m:t>
                            </m:r>
                          </m:sub>
                        </m:sSub>
                      </m:oMath>
                    </m:oMathPara>
                  </a14:m>
                  <a:endParaRPr lang="en-US" altLang="zh-TW" sz="1400" i="1" dirty="0">
                    <a:solidFill>
                      <a:schemeClr val="tx1">
                        <a:lumMod val="50000"/>
                      </a:schemeClr>
                    </a:solidFill>
                  </a:endParaRPr>
                </a:p>
              </p:txBody>
            </p:sp>
          </mc:Choice>
          <mc:Fallback xmlns="">
            <p:sp>
              <p:nvSpPr>
                <p:cNvPr id="105" name="文字方塊 104">
                  <a:extLst>
                    <a:ext uri="{FF2B5EF4-FFF2-40B4-BE49-F238E27FC236}">
                      <a16:creationId xmlns:a16="http://schemas.microsoft.com/office/drawing/2014/main" id="{D14408FB-94DF-4146-A689-9176B1D99D5E}"/>
                    </a:ext>
                  </a:extLst>
                </p:cNvPr>
                <p:cNvSpPr txBox="1">
                  <a:spLocks noRot="1" noChangeAspect="1" noMove="1" noResize="1" noEditPoints="1" noAdjustHandles="1" noChangeArrowheads="1" noChangeShapeType="1" noTextEdit="1"/>
                </p:cNvSpPr>
                <p:nvPr/>
              </p:nvSpPr>
              <p:spPr>
                <a:xfrm>
                  <a:off x="8199260" y="2316979"/>
                  <a:ext cx="153235" cy="176752"/>
                </a:xfrm>
                <a:prstGeom prst="rect">
                  <a:avLst/>
                </a:prstGeom>
                <a:blipFill>
                  <a:blip r:embed="rId7"/>
                  <a:stretch>
                    <a:fillRect l="-48000" r="-56000" b="-48276"/>
                  </a:stretch>
                </a:blipFill>
                <a:ln>
                  <a:noFill/>
                </a:ln>
              </p:spPr>
              <p:txBody>
                <a:bodyPr/>
                <a:lstStyle/>
                <a:p>
                  <a:r>
                    <a:rPr lang="zh-TW" altLang="en-US">
                      <a:noFill/>
                    </a:rPr>
                    <a:t> </a:t>
                  </a:r>
                </a:p>
              </p:txBody>
            </p:sp>
          </mc:Fallback>
        </mc:AlternateContent>
        <p:sp>
          <p:nvSpPr>
            <p:cNvPr id="108" name="橢圓 107">
              <a:extLst>
                <a:ext uri="{FF2B5EF4-FFF2-40B4-BE49-F238E27FC236}">
                  <a16:creationId xmlns:a16="http://schemas.microsoft.com/office/drawing/2014/main" id="{3839EF6F-55DA-4A1A-A617-B1A1B3951C10}"/>
                </a:ext>
              </a:extLst>
            </p:cNvPr>
            <p:cNvSpPr/>
            <p:nvPr/>
          </p:nvSpPr>
          <p:spPr>
            <a:xfrm>
              <a:off x="8442922" y="2713039"/>
              <a:ext cx="30334" cy="32821"/>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ED4E5F54-13DF-467F-B71F-5A0F6937038A}"/>
                </a:ext>
              </a:extLst>
            </p:cNvPr>
            <p:cNvSpPr/>
            <p:nvPr/>
          </p:nvSpPr>
          <p:spPr>
            <a:xfrm>
              <a:off x="8688539" y="2658607"/>
              <a:ext cx="30334" cy="32821"/>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0" name="群組 109">
              <a:extLst>
                <a:ext uri="{FF2B5EF4-FFF2-40B4-BE49-F238E27FC236}">
                  <a16:creationId xmlns:a16="http://schemas.microsoft.com/office/drawing/2014/main" id="{D2020328-BC7F-4A66-A100-B47B37AAC92A}"/>
                </a:ext>
              </a:extLst>
            </p:cNvPr>
            <p:cNvGrpSpPr/>
            <p:nvPr/>
          </p:nvGrpSpPr>
          <p:grpSpPr>
            <a:xfrm>
              <a:off x="7286737" y="2373595"/>
              <a:ext cx="513279" cy="824321"/>
              <a:chOff x="4927107" y="765230"/>
              <a:chExt cx="773633" cy="1148302"/>
            </a:xfrm>
          </p:grpSpPr>
          <p:sp>
            <p:nvSpPr>
              <p:cNvPr id="111" name="手繪多邊形: 圖案 110">
                <a:extLst>
                  <a:ext uri="{FF2B5EF4-FFF2-40B4-BE49-F238E27FC236}">
                    <a16:creationId xmlns:a16="http://schemas.microsoft.com/office/drawing/2014/main" id="{82FF5BCF-8E0F-4A2D-95F0-F051FBAB12A8}"/>
                  </a:ext>
                </a:extLst>
              </p:cNvPr>
              <p:cNvSpPr/>
              <p:nvPr/>
            </p:nvSpPr>
            <p:spPr>
              <a:xfrm>
                <a:off x="5192740" y="1621432"/>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手繪多邊形: 圖案 111">
                <a:extLst>
                  <a:ext uri="{FF2B5EF4-FFF2-40B4-BE49-F238E27FC236}">
                    <a16:creationId xmlns:a16="http://schemas.microsoft.com/office/drawing/2014/main" id="{DFB06097-D828-416C-8904-FED8C06726E7}"/>
                  </a:ext>
                </a:extLst>
              </p:cNvPr>
              <p:cNvSpPr/>
              <p:nvPr/>
            </p:nvSpPr>
            <p:spPr>
              <a:xfrm>
                <a:off x="5169880" y="1776372"/>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手繪多邊形: 圖案 112">
                <a:extLst>
                  <a:ext uri="{FF2B5EF4-FFF2-40B4-BE49-F238E27FC236}">
                    <a16:creationId xmlns:a16="http://schemas.microsoft.com/office/drawing/2014/main" id="{578925B4-F2E0-4842-BD43-BECC309A567B}"/>
                  </a:ext>
                </a:extLst>
              </p:cNvPr>
              <p:cNvSpPr/>
              <p:nvPr/>
            </p:nvSpPr>
            <p:spPr>
              <a:xfrm>
                <a:off x="5545800" y="1626512"/>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a:extLst>
                  <a:ext uri="{FF2B5EF4-FFF2-40B4-BE49-F238E27FC236}">
                    <a16:creationId xmlns:a16="http://schemas.microsoft.com/office/drawing/2014/main" id="{0E0E4C48-25D6-4D01-9F2F-7BA2A9531C0C}"/>
                  </a:ext>
                </a:extLst>
              </p:cNvPr>
              <p:cNvGrpSpPr/>
              <p:nvPr/>
            </p:nvGrpSpPr>
            <p:grpSpPr>
              <a:xfrm>
                <a:off x="5322609" y="765230"/>
                <a:ext cx="230939" cy="974879"/>
                <a:chOff x="4495968" y="2784340"/>
                <a:chExt cx="159852" cy="631912"/>
              </a:xfrm>
              <a:solidFill>
                <a:schemeClr val="tx1">
                  <a:lumMod val="20000"/>
                  <a:lumOff val="80000"/>
                </a:schemeClr>
              </a:solidFill>
            </p:grpSpPr>
            <p:sp>
              <p:nvSpPr>
                <p:cNvPr id="117" name="矩形 116">
                  <a:extLst>
                    <a:ext uri="{FF2B5EF4-FFF2-40B4-BE49-F238E27FC236}">
                      <a16:creationId xmlns:a16="http://schemas.microsoft.com/office/drawing/2014/main" id="{904D078A-BF82-409E-9F24-20B9E227CAE4}"/>
                    </a:ext>
                  </a:extLst>
                </p:cNvPr>
                <p:cNvSpPr/>
                <p:nvPr/>
              </p:nvSpPr>
              <p:spPr>
                <a:xfrm>
                  <a:off x="4495968" y="2851149"/>
                  <a:ext cx="106476" cy="565103"/>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手繪多邊形: 圖案 117">
                  <a:extLst>
                    <a:ext uri="{FF2B5EF4-FFF2-40B4-BE49-F238E27FC236}">
                      <a16:creationId xmlns:a16="http://schemas.microsoft.com/office/drawing/2014/main" id="{27D32A6B-DD17-4217-AFCE-55EC0B5011A1}"/>
                    </a:ext>
                  </a:extLst>
                </p:cNvPr>
                <p:cNvSpPr/>
                <p:nvPr/>
              </p:nvSpPr>
              <p:spPr>
                <a:xfrm>
                  <a:off x="4605619" y="2868930"/>
                  <a:ext cx="45719" cy="536574"/>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手繪多邊形: 圖案 118">
                  <a:extLst>
                    <a:ext uri="{FF2B5EF4-FFF2-40B4-BE49-F238E27FC236}">
                      <a16:creationId xmlns:a16="http://schemas.microsoft.com/office/drawing/2014/main" id="{195A9D11-8AF1-49EC-9713-0A8A164460F5}"/>
                    </a:ext>
                  </a:extLst>
                </p:cNvPr>
                <p:cNvSpPr/>
                <p:nvPr/>
              </p:nvSpPr>
              <p:spPr>
                <a:xfrm>
                  <a:off x="4610100" y="2796540"/>
                  <a:ext cx="45720" cy="607695"/>
                </a:xfrm>
                <a:custGeom>
                  <a:avLst/>
                  <a:gdLst>
                    <a:gd name="connsiteX0" fmla="*/ 0 w 45720"/>
                    <a:gd name="connsiteY0" fmla="*/ 607695 h 607695"/>
                    <a:gd name="connsiteX1" fmla="*/ 45720 w 45720"/>
                    <a:gd name="connsiteY1" fmla="*/ 546735 h 607695"/>
                    <a:gd name="connsiteX2" fmla="*/ 45720 w 45720"/>
                    <a:gd name="connsiteY2" fmla="*/ 0 h 607695"/>
                    <a:gd name="connsiteX3" fmla="*/ 1905 w 45720"/>
                    <a:gd name="connsiteY3" fmla="*/ 49530 h 607695"/>
                    <a:gd name="connsiteX4" fmla="*/ 0 w 45720"/>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607695">
                      <a:moveTo>
                        <a:pt x="0" y="607695"/>
                      </a:moveTo>
                      <a:lnTo>
                        <a:pt x="45720" y="546735"/>
                      </a:lnTo>
                      <a:lnTo>
                        <a:pt x="45720" y="0"/>
                      </a:lnTo>
                      <a:lnTo>
                        <a:pt x="1905" y="49530"/>
                      </a:lnTo>
                      <a:lnTo>
                        <a:pt x="0" y="60769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手繪多邊形: 圖案 119">
                  <a:extLst>
                    <a:ext uri="{FF2B5EF4-FFF2-40B4-BE49-F238E27FC236}">
                      <a16:creationId xmlns:a16="http://schemas.microsoft.com/office/drawing/2014/main" id="{82A06ED8-5318-4D43-8A66-A939DC2BEDD0}"/>
                    </a:ext>
                  </a:extLst>
                </p:cNvPr>
                <p:cNvSpPr/>
                <p:nvPr/>
              </p:nvSpPr>
              <p:spPr>
                <a:xfrm>
                  <a:off x="4495968" y="2784340"/>
                  <a:ext cx="159852" cy="72390"/>
                </a:xfrm>
                <a:custGeom>
                  <a:avLst/>
                  <a:gdLst>
                    <a:gd name="connsiteX0" fmla="*/ 0 w 182880"/>
                    <a:gd name="connsiteY0" fmla="*/ 85725 h 97155"/>
                    <a:gd name="connsiteX1" fmla="*/ 76200 w 182880"/>
                    <a:gd name="connsiteY1" fmla="*/ 1905 h 97155"/>
                    <a:gd name="connsiteX2" fmla="*/ 182880 w 182880"/>
                    <a:gd name="connsiteY2" fmla="*/ 0 h 97155"/>
                    <a:gd name="connsiteX3" fmla="*/ 112395 w 182880"/>
                    <a:gd name="connsiteY3" fmla="*/ 97155 h 97155"/>
                    <a:gd name="connsiteX4" fmla="*/ 0 w 182880"/>
                    <a:gd name="connsiteY4" fmla="*/ 85725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97155">
                      <a:moveTo>
                        <a:pt x="0" y="85725"/>
                      </a:moveTo>
                      <a:lnTo>
                        <a:pt x="76200" y="1905"/>
                      </a:lnTo>
                      <a:lnTo>
                        <a:pt x="182880" y="0"/>
                      </a:lnTo>
                      <a:lnTo>
                        <a:pt x="112395" y="97155"/>
                      </a:lnTo>
                      <a:lnTo>
                        <a:pt x="0" y="8572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5" name="橢圓 114">
                <a:extLst>
                  <a:ext uri="{FF2B5EF4-FFF2-40B4-BE49-F238E27FC236}">
                    <a16:creationId xmlns:a16="http://schemas.microsoft.com/office/drawing/2014/main" id="{B98E9D12-4634-41A2-A67F-3396102FBBC6}"/>
                  </a:ext>
                </a:extLst>
              </p:cNvPr>
              <p:cNvSpPr/>
              <p:nvPr/>
            </p:nvSpPr>
            <p:spPr>
              <a:xfrm>
                <a:off x="5343874" y="1577187"/>
                <a:ext cx="110490" cy="11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單箭頭接點 115">
                <a:extLst>
                  <a:ext uri="{FF2B5EF4-FFF2-40B4-BE49-F238E27FC236}">
                    <a16:creationId xmlns:a16="http://schemas.microsoft.com/office/drawing/2014/main" id="{1B2B7368-ADD3-4840-9010-1D54E7FD5D7C}"/>
                  </a:ext>
                </a:extLst>
              </p:cNvPr>
              <p:cNvCxnSpPr>
                <a:cxnSpLocks/>
              </p:cNvCxnSpPr>
              <p:nvPr/>
            </p:nvCxnSpPr>
            <p:spPr>
              <a:xfrm flipV="1">
                <a:off x="4927107" y="871550"/>
                <a:ext cx="364725" cy="2196"/>
              </a:xfrm>
              <a:prstGeom prst="straightConnector1">
                <a:avLst/>
              </a:prstGeom>
              <a:ln w="381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0153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1000"/>
                                        <p:tgtEl>
                                          <p:spTgt spid="71"/>
                                        </p:tgtEl>
                                      </p:cBhvr>
                                    </p:animEffect>
                                    <p:anim calcmode="lin" valueType="num">
                                      <p:cBhvr>
                                        <p:cTn id="27" dur="1000" fill="hold"/>
                                        <p:tgtEl>
                                          <p:spTgt spid="71"/>
                                        </p:tgtEl>
                                        <p:attrNameLst>
                                          <p:attrName>ppt_x</p:attrName>
                                        </p:attrNameLst>
                                      </p:cBhvr>
                                      <p:tavLst>
                                        <p:tav tm="0">
                                          <p:val>
                                            <p:strVal val="#ppt_x"/>
                                          </p:val>
                                        </p:tav>
                                        <p:tav tm="100000">
                                          <p:val>
                                            <p:strVal val="#ppt_x"/>
                                          </p:val>
                                        </p:tav>
                                      </p:tavLst>
                                    </p:anim>
                                    <p:anim calcmode="lin" valueType="num">
                                      <p:cBhvr>
                                        <p:cTn id="28" dur="1000" fill="hold"/>
                                        <p:tgtEl>
                                          <p:spTgt spid="7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anim calcmode="lin" valueType="num">
                                      <p:cBhvr>
                                        <p:cTn id="32" dur="1000" fill="hold"/>
                                        <p:tgtEl>
                                          <p:spTgt spid="152"/>
                                        </p:tgtEl>
                                        <p:attrNameLst>
                                          <p:attrName>ppt_x</p:attrName>
                                        </p:attrNameLst>
                                      </p:cBhvr>
                                      <p:tavLst>
                                        <p:tav tm="0">
                                          <p:val>
                                            <p:strVal val="#ppt_x"/>
                                          </p:val>
                                        </p:tav>
                                        <p:tav tm="100000">
                                          <p:val>
                                            <p:strVal val="#ppt_x"/>
                                          </p:val>
                                        </p:tav>
                                      </p:tavLst>
                                    </p:anim>
                                    <p:anim calcmode="lin" valueType="num">
                                      <p:cBhvr>
                                        <p:cTn id="33"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Takeda Hysteresis Model</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8" name="群組 7">
            <a:extLst>
              <a:ext uri="{FF2B5EF4-FFF2-40B4-BE49-F238E27FC236}">
                <a16:creationId xmlns:a16="http://schemas.microsoft.com/office/drawing/2014/main" id="{DB0E7270-AFCE-4F94-BEDF-649390DAD6CD}"/>
              </a:ext>
            </a:extLst>
          </p:cNvPr>
          <p:cNvGrpSpPr/>
          <p:nvPr/>
        </p:nvGrpSpPr>
        <p:grpSpPr>
          <a:xfrm>
            <a:off x="244939" y="2732589"/>
            <a:ext cx="3069692" cy="2162280"/>
            <a:chOff x="275193" y="2245683"/>
            <a:chExt cx="3708432" cy="2608130"/>
          </a:xfrm>
        </p:grpSpPr>
        <p:pic>
          <p:nvPicPr>
            <p:cNvPr id="4" name="圖片 3">
              <a:extLst>
                <a:ext uri="{FF2B5EF4-FFF2-40B4-BE49-F238E27FC236}">
                  <a16:creationId xmlns:a16="http://schemas.microsoft.com/office/drawing/2014/main" id="{9F000C7A-5D56-4B62-98D1-89F0C7C76D18}"/>
                </a:ext>
              </a:extLst>
            </p:cNvPr>
            <p:cNvPicPr>
              <a:picLocks noChangeAspect="1"/>
            </p:cNvPicPr>
            <p:nvPr/>
          </p:nvPicPr>
          <p:blipFill>
            <a:blip r:embed="rId4"/>
            <a:stretch>
              <a:fillRect/>
            </a:stretch>
          </p:blipFill>
          <p:spPr>
            <a:xfrm>
              <a:off x="275193" y="2264040"/>
              <a:ext cx="3708432" cy="2589773"/>
            </a:xfrm>
            <a:prstGeom prst="rect">
              <a:avLst/>
            </a:prstGeom>
          </p:spPr>
        </p:pic>
        <p:grpSp>
          <p:nvGrpSpPr>
            <p:cNvPr id="120" name="群組 119">
              <a:extLst>
                <a:ext uri="{FF2B5EF4-FFF2-40B4-BE49-F238E27FC236}">
                  <a16:creationId xmlns:a16="http://schemas.microsoft.com/office/drawing/2014/main" id="{8EC17CF4-17EA-43E7-AA23-33AF760958C3}"/>
                </a:ext>
              </a:extLst>
            </p:cNvPr>
            <p:cNvGrpSpPr/>
            <p:nvPr/>
          </p:nvGrpSpPr>
          <p:grpSpPr>
            <a:xfrm>
              <a:off x="287492" y="2245683"/>
              <a:ext cx="773633" cy="1148302"/>
              <a:chOff x="4927107" y="765230"/>
              <a:chExt cx="773633" cy="1148302"/>
            </a:xfrm>
          </p:grpSpPr>
          <p:sp>
            <p:nvSpPr>
              <p:cNvPr id="110" name="手繪多邊形: 圖案 109">
                <a:extLst>
                  <a:ext uri="{FF2B5EF4-FFF2-40B4-BE49-F238E27FC236}">
                    <a16:creationId xmlns:a16="http://schemas.microsoft.com/office/drawing/2014/main" id="{91BD63BE-7E41-45D5-94C9-23F22D1664ED}"/>
                  </a:ext>
                </a:extLst>
              </p:cNvPr>
              <p:cNvSpPr/>
              <p:nvPr/>
            </p:nvSpPr>
            <p:spPr>
              <a:xfrm>
                <a:off x="5192740" y="1621432"/>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圖案 110">
                <a:extLst>
                  <a:ext uri="{FF2B5EF4-FFF2-40B4-BE49-F238E27FC236}">
                    <a16:creationId xmlns:a16="http://schemas.microsoft.com/office/drawing/2014/main" id="{2B8DA717-3B0A-4C3F-B8A6-998C1183AB76}"/>
                  </a:ext>
                </a:extLst>
              </p:cNvPr>
              <p:cNvSpPr/>
              <p:nvPr/>
            </p:nvSpPr>
            <p:spPr>
              <a:xfrm>
                <a:off x="5169880" y="1776372"/>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手繪多邊形: 圖案 111">
                <a:extLst>
                  <a:ext uri="{FF2B5EF4-FFF2-40B4-BE49-F238E27FC236}">
                    <a16:creationId xmlns:a16="http://schemas.microsoft.com/office/drawing/2014/main" id="{E1BBEFCF-8F70-4466-BB07-5CA2CCD1CE00}"/>
                  </a:ext>
                </a:extLst>
              </p:cNvPr>
              <p:cNvSpPr/>
              <p:nvPr/>
            </p:nvSpPr>
            <p:spPr>
              <a:xfrm>
                <a:off x="5545800" y="1626512"/>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6" name="群組 105">
                <a:extLst>
                  <a:ext uri="{FF2B5EF4-FFF2-40B4-BE49-F238E27FC236}">
                    <a16:creationId xmlns:a16="http://schemas.microsoft.com/office/drawing/2014/main" id="{F3F62C9A-334D-4C1D-935A-F6E521535B0D}"/>
                  </a:ext>
                </a:extLst>
              </p:cNvPr>
              <p:cNvGrpSpPr/>
              <p:nvPr/>
            </p:nvGrpSpPr>
            <p:grpSpPr>
              <a:xfrm>
                <a:off x="5322609" y="765230"/>
                <a:ext cx="230939" cy="974879"/>
                <a:chOff x="4495968" y="2784340"/>
                <a:chExt cx="159852" cy="631912"/>
              </a:xfrm>
              <a:solidFill>
                <a:schemeClr val="tx1">
                  <a:lumMod val="20000"/>
                  <a:lumOff val="80000"/>
                </a:schemeClr>
              </a:solidFill>
            </p:grpSpPr>
            <p:sp>
              <p:nvSpPr>
                <p:cNvPr id="102" name="矩形 101">
                  <a:extLst>
                    <a:ext uri="{FF2B5EF4-FFF2-40B4-BE49-F238E27FC236}">
                      <a16:creationId xmlns:a16="http://schemas.microsoft.com/office/drawing/2014/main" id="{1C69CB5D-9BFA-4D82-B4E1-37AB5BAA4102}"/>
                    </a:ext>
                  </a:extLst>
                </p:cNvPr>
                <p:cNvSpPr/>
                <p:nvPr/>
              </p:nvSpPr>
              <p:spPr>
                <a:xfrm>
                  <a:off x="4495968" y="2851149"/>
                  <a:ext cx="106476" cy="565103"/>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手繪多邊形: 圖案 102">
                  <a:extLst>
                    <a:ext uri="{FF2B5EF4-FFF2-40B4-BE49-F238E27FC236}">
                      <a16:creationId xmlns:a16="http://schemas.microsoft.com/office/drawing/2014/main" id="{49175C08-3E6A-4467-8236-F4F4B9CE4429}"/>
                    </a:ext>
                  </a:extLst>
                </p:cNvPr>
                <p:cNvSpPr/>
                <p:nvPr/>
              </p:nvSpPr>
              <p:spPr>
                <a:xfrm>
                  <a:off x="4605619" y="2868930"/>
                  <a:ext cx="45719" cy="536574"/>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手繪多邊形: 圖案 103">
                  <a:extLst>
                    <a:ext uri="{FF2B5EF4-FFF2-40B4-BE49-F238E27FC236}">
                      <a16:creationId xmlns:a16="http://schemas.microsoft.com/office/drawing/2014/main" id="{6FB9A674-DB1D-4470-8D64-BB38218D5C55}"/>
                    </a:ext>
                  </a:extLst>
                </p:cNvPr>
                <p:cNvSpPr/>
                <p:nvPr/>
              </p:nvSpPr>
              <p:spPr>
                <a:xfrm>
                  <a:off x="4610100" y="2796540"/>
                  <a:ext cx="45720" cy="607695"/>
                </a:xfrm>
                <a:custGeom>
                  <a:avLst/>
                  <a:gdLst>
                    <a:gd name="connsiteX0" fmla="*/ 0 w 45720"/>
                    <a:gd name="connsiteY0" fmla="*/ 607695 h 607695"/>
                    <a:gd name="connsiteX1" fmla="*/ 45720 w 45720"/>
                    <a:gd name="connsiteY1" fmla="*/ 546735 h 607695"/>
                    <a:gd name="connsiteX2" fmla="*/ 45720 w 45720"/>
                    <a:gd name="connsiteY2" fmla="*/ 0 h 607695"/>
                    <a:gd name="connsiteX3" fmla="*/ 1905 w 45720"/>
                    <a:gd name="connsiteY3" fmla="*/ 49530 h 607695"/>
                    <a:gd name="connsiteX4" fmla="*/ 0 w 45720"/>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607695">
                      <a:moveTo>
                        <a:pt x="0" y="607695"/>
                      </a:moveTo>
                      <a:lnTo>
                        <a:pt x="45720" y="546735"/>
                      </a:lnTo>
                      <a:lnTo>
                        <a:pt x="45720" y="0"/>
                      </a:lnTo>
                      <a:lnTo>
                        <a:pt x="1905" y="49530"/>
                      </a:lnTo>
                      <a:lnTo>
                        <a:pt x="0" y="60769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5" name="手繪多邊形: 圖案 104">
                  <a:extLst>
                    <a:ext uri="{FF2B5EF4-FFF2-40B4-BE49-F238E27FC236}">
                      <a16:creationId xmlns:a16="http://schemas.microsoft.com/office/drawing/2014/main" id="{1F88BFE5-015F-4F2A-8A7B-8CB643BAA7A5}"/>
                    </a:ext>
                  </a:extLst>
                </p:cNvPr>
                <p:cNvSpPr/>
                <p:nvPr/>
              </p:nvSpPr>
              <p:spPr>
                <a:xfrm>
                  <a:off x="4495968" y="2784340"/>
                  <a:ext cx="159852" cy="72390"/>
                </a:xfrm>
                <a:custGeom>
                  <a:avLst/>
                  <a:gdLst>
                    <a:gd name="connsiteX0" fmla="*/ 0 w 182880"/>
                    <a:gd name="connsiteY0" fmla="*/ 85725 h 97155"/>
                    <a:gd name="connsiteX1" fmla="*/ 76200 w 182880"/>
                    <a:gd name="connsiteY1" fmla="*/ 1905 h 97155"/>
                    <a:gd name="connsiteX2" fmla="*/ 182880 w 182880"/>
                    <a:gd name="connsiteY2" fmla="*/ 0 h 97155"/>
                    <a:gd name="connsiteX3" fmla="*/ 112395 w 182880"/>
                    <a:gd name="connsiteY3" fmla="*/ 97155 h 97155"/>
                    <a:gd name="connsiteX4" fmla="*/ 0 w 182880"/>
                    <a:gd name="connsiteY4" fmla="*/ 85725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97155">
                      <a:moveTo>
                        <a:pt x="0" y="85725"/>
                      </a:moveTo>
                      <a:lnTo>
                        <a:pt x="76200" y="1905"/>
                      </a:lnTo>
                      <a:lnTo>
                        <a:pt x="182880" y="0"/>
                      </a:lnTo>
                      <a:lnTo>
                        <a:pt x="112395" y="97155"/>
                      </a:lnTo>
                      <a:lnTo>
                        <a:pt x="0" y="8572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3" name="橢圓 112">
                <a:extLst>
                  <a:ext uri="{FF2B5EF4-FFF2-40B4-BE49-F238E27FC236}">
                    <a16:creationId xmlns:a16="http://schemas.microsoft.com/office/drawing/2014/main" id="{BFD6B5C6-165B-4F7B-8FD8-38BA3FCE44E7}"/>
                  </a:ext>
                </a:extLst>
              </p:cNvPr>
              <p:cNvSpPr/>
              <p:nvPr/>
            </p:nvSpPr>
            <p:spPr>
              <a:xfrm>
                <a:off x="5343874" y="1577187"/>
                <a:ext cx="110490" cy="11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a:extLst>
                  <a:ext uri="{FF2B5EF4-FFF2-40B4-BE49-F238E27FC236}">
                    <a16:creationId xmlns:a16="http://schemas.microsoft.com/office/drawing/2014/main" id="{F1B74BF6-F41A-4F55-87F9-489B7E7295FA}"/>
                  </a:ext>
                </a:extLst>
              </p:cNvPr>
              <p:cNvCxnSpPr>
                <a:cxnSpLocks/>
              </p:cNvCxnSpPr>
              <p:nvPr/>
            </p:nvCxnSpPr>
            <p:spPr>
              <a:xfrm flipV="1">
                <a:off x="4927107" y="871550"/>
                <a:ext cx="364725" cy="2196"/>
              </a:xfrm>
              <a:prstGeom prst="straightConnector1">
                <a:avLst/>
              </a:prstGeom>
              <a:ln w="381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0" name="Text Placeholder 9">
            <a:extLst>
              <a:ext uri="{FF2B5EF4-FFF2-40B4-BE49-F238E27FC236}">
                <a16:creationId xmlns:a16="http://schemas.microsoft.com/office/drawing/2014/main" id="{75E0C96F-F760-4072-9065-8BC11DC73E30}"/>
              </a:ext>
            </a:extLst>
          </p:cNvPr>
          <p:cNvSpPr txBox="1">
            <a:spLocks/>
          </p:cNvSpPr>
          <p:nvPr/>
        </p:nvSpPr>
        <p:spPr>
          <a:xfrm>
            <a:off x="47312" y="679440"/>
            <a:ext cx="8967577" cy="132959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Takeda Hysteresis Model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simplifies analysis</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requiring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fewer parameters</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and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suits concrete structures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well. With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lower energy dissipation</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than dynamic models, it adeptly captures structural hysteresis under various loads.</a:t>
            </a: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11</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6"/>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9" name="群組 8">
            <a:extLst>
              <a:ext uri="{FF2B5EF4-FFF2-40B4-BE49-F238E27FC236}">
                <a16:creationId xmlns:a16="http://schemas.microsoft.com/office/drawing/2014/main" id="{549CD232-4F12-4BFD-9224-4843DA00CD4F}"/>
              </a:ext>
            </a:extLst>
          </p:cNvPr>
          <p:cNvGrpSpPr/>
          <p:nvPr/>
        </p:nvGrpSpPr>
        <p:grpSpPr>
          <a:xfrm>
            <a:off x="4071993" y="1982078"/>
            <a:ext cx="5218089" cy="2832255"/>
            <a:chOff x="4113495" y="1982078"/>
            <a:chExt cx="5218089" cy="2832255"/>
          </a:xfrm>
        </p:grpSpPr>
        <p:grpSp>
          <p:nvGrpSpPr>
            <p:cNvPr id="209" name="群組 208">
              <a:extLst>
                <a:ext uri="{FF2B5EF4-FFF2-40B4-BE49-F238E27FC236}">
                  <a16:creationId xmlns:a16="http://schemas.microsoft.com/office/drawing/2014/main" id="{D9D10CD0-F348-4E9C-8A64-DB3CFD4FF99D}"/>
                </a:ext>
              </a:extLst>
            </p:cNvPr>
            <p:cNvGrpSpPr/>
            <p:nvPr/>
          </p:nvGrpSpPr>
          <p:grpSpPr>
            <a:xfrm>
              <a:off x="4163956" y="1982078"/>
              <a:ext cx="5167628" cy="2832255"/>
              <a:chOff x="-75266" y="2027835"/>
              <a:chExt cx="5141857" cy="2936664"/>
            </a:xfrm>
          </p:grpSpPr>
          <p:sp>
            <p:nvSpPr>
              <p:cNvPr id="17" name="文字方塊 16">
                <a:extLst>
                  <a:ext uri="{FF2B5EF4-FFF2-40B4-BE49-F238E27FC236}">
                    <a16:creationId xmlns:a16="http://schemas.microsoft.com/office/drawing/2014/main" id="{4B4EA3D4-B8C0-4296-B8C2-5E82A2A5674E}"/>
                  </a:ext>
                </a:extLst>
              </p:cNvPr>
              <p:cNvSpPr txBox="1"/>
              <p:nvPr/>
            </p:nvSpPr>
            <p:spPr>
              <a:xfrm>
                <a:off x="566045" y="2065569"/>
                <a:ext cx="1690577" cy="307777"/>
              </a:xfrm>
              <a:prstGeom prst="rect">
                <a:avLst/>
              </a:prstGeom>
              <a:noFill/>
            </p:spPr>
            <p:txBody>
              <a:bodyPr wrap="square" lIns="0" tIns="0" rIns="0" bIns="0" rtlCol="0">
                <a:spAutoFit/>
              </a:bodyPr>
              <a:lstStyle/>
              <a:p>
                <a:pPr algn="l"/>
                <a:r>
                  <a:rPr lang="en-US" altLang="zh-TW" sz="2000" dirty="0">
                    <a:solidFill>
                      <a:schemeClr val="tx1">
                        <a:lumMod val="50000"/>
                      </a:schemeClr>
                    </a:solidFill>
                    <a:latin typeface="Times New Roman" panose="02020603050405020304" pitchFamily="18" charset="0"/>
                    <a:cs typeface="Times New Roman" panose="02020603050405020304" pitchFamily="18" charset="0"/>
                  </a:rPr>
                  <a:t>: elastic stiffness</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8" name="物件 17">
                    <a:extLst>
                      <a:ext uri="{FF2B5EF4-FFF2-40B4-BE49-F238E27FC236}">
                        <a16:creationId xmlns:a16="http://schemas.microsoft.com/office/drawing/2014/main" id="{50FCDE99-C70E-4B07-AFBF-E424EAE65D70}"/>
                      </a:ext>
                    </a:extLst>
                  </p:cNvPr>
                  <p:cNvGraphicFramePr>
                    <a:graphicFrameLocks noChangeAspect="1"/>
                  </p:cNvGraphicFramePr>
                  <p:nvPr/>
                </p:nvGraphicFramePr>
                <p:xfrm>
                  <a:off x="-44765" y="2027835"/>
                  <a:ext cx="290154" cy="400953"/>
                </p:xfrm>
                <a:graphic>
                  <a:graphicData uri="http://schemas.openxmlformats.org/presentationml/2006/ole">
                    <mc:AlternateContent>
                      <mc:Choice xmlns:v="urn:schemas-microsoft-com:vml" Requires="v">
                        <p:oleObj spid="_x0000_s4131" name="Equation" r:id="rId7" imgW="203040" imgH="279360" progId="Equation.DSMT4">
                          <p:embed/>
                        </p:oleObj>
                      </mc:Choice>
                      <mc:Fallback>
                        <p:oleObj name="Equation" r:id="rId7" imgW="203040" imgH="279360" progId="Equation.DSMT4">
                          <p:embed/>
                          <p:pic>
                            <p:nvPicPr>
                              <p:cNvPr id="18" name="物件 17">
                                <a:extLst>
                                  <a:ext uri="{FF2B5EF4-FFF2-40B4-BE49-F238E27FC236}">
                                    <a16:creationId xmlns:a16="http://schemas.microsoft.com/office/drawing/2014/main" id="{50FCDE99-C70E-4B07-AFBF-E424EAE65D70}"/>
                                  </a:ext>
                                </a:extLst>
                              </p:cNvPr>
                              <p:cNvPicPr/>
                              <p:nvPr/>
                            </p:nvPicPr>
                            <p:blipFill>
                              <a:blip r:embed="rId8"/>
                              <a:stretch>
                                <a:fillRect/>
                              </a:stretch>
                            </p:blipFill>
                            <p:spPr>
                              <a:xfrm>
                                <a:off x="-44765" y="2027835"/>
                                <a:ext cx="290154" cy="400953"/>
                              </a:xfrm>
                              <a:prstGeom prst="rect">
                                <a:avLst/>
                              </a:prstGeom>
                            </p:spPr>
                          </p:pic>
                        </p:oleObj>
                      </mc:Fallback>
                    </mc:AlternateContent>
                  </a:graphicData>
                </a:graphic>
              </p:graphicFrame>
            </mc:Choice>
            <mc:Fallback xmlns="">
              <p:graphicFrame>
                <p:nvGraphicFramePr>
                  <p:cNvPr id="18" name="物件 17">
                    <a:extLst>
                      <a:ext uri="{FF2B5EF4-FFF2-40B4-BE49-F238E27FC236}">
                        <a16:creationId xmlns:a16="http://schemas.microsoft.com/office/drawing/2014/main" id="{50FCDE99-C70E-4B07-AFBF-E424EAE65D70}"/>
                      </a:ext>
                    </a:extLst>
                  </p:cNvPr>
                  <p:cNvGraphicFramePr>
                    <a:graphicFrameLocks noChangeAspect="1"/>
                  </p:cNvGraphicFramePr>
                  <p:nvPr/>
                </p:nvGraphicFramePr>
                <p:xfrm>
                  <a:off x="-44765" y="2027835"/>
                  <a:ext cx="290154" cy="400953"/>
                </p:xfrm>
                <a:graphic>
                  <a:graphicData uri="http://schemas.openxmlformats.org/presentationml/2006/ole">
                    <mc:AlternateContent>
                      <mc:Choice xmlns:v="urn:schemas-microsoft-com:vml" Requires="v">
                        <p:oleObj spid="_x0000_s1029" name="Equation" r:id="rId9" imgW="203040" imgH="279360" progId="Equation.DSMT4">
                          <p:embed/>
                        </p:oleObj>
                      </mc:Choice>
                      <mc:Fallback>
                        <p:oleObj name="Equation" r:id="rId9" imgW="203040" imgH="279360" progId="Equation.DSMT4">
                          <p:embed/>
                          <p:pic>
                            <p:nvPicPr>
                              <p:cNvPr id="18" name="物件 17">
                                <a:extLst>
                                  <a:ext uri="{FF2B5EF4-FFF2-40B4-BE49-F238E27FC236}">
                                    <a16:creationId xmlns:a16="http://schemas.microsoft.com/office/drawing/2014/main" id="{50FCDE99-C70E-4B07-AFBF-E424EAE65D70}"/>
                                  </a:ext>
                                </a:extLst>
                              </p:cNvPr>
                              <p:cNvPicPr/>
                              <p:nvPr/>
                            </p:nvPicPr>
                            <p:blipFill>
                              <a:blip r:embed="rId10"/>
                              <a:stretch>
                                <a:fillRect/>
                              </a:stretch>
                            </p:blipFill>
                            <p:spPr>
                              <a:xfrm>
                                <a:off x="-44765" y="2027835"/>
                                <a:ext cx="290154" cy="400953"/>
                              </a:xfrm>
                              <a:prstGeom prst="rect">
                                <a:avLst/>
                              </a:prstGeom>
                            </p:spPr>
                          </p:pic>
                        </p:oleObj>
                      </mc:Fallback>
                    </mc:AlternateContent>
                  </a:graphicData>
                </a:graphic>
              </p:graphicFrame>
            </mc:Fallback>
          </mc:AlternateContent>
          <p:sp>
            <p:nvSpPr>
              <p:cNvPr id="19" name="文字方塊 18">
                <a:extLst>
                  <a:ext uri="{FF2B5EF4-FFF2-40B4-BE49-F238E27FC236}">
                    <a16:creationId xmlns:a16="http://schemas.microsoft.com/office/drawing/2014/main" id="{D3CA763C-94C2-4F52-9F59-29B9C2D2089D}"/>
                  </a:ext>
                </a:extLst>
              </p:cNvPr>
              <p:cNvSpPr txBox="1"/>
              <p:nvPr/>
            </p:nvSpPr>
            <p:spPr>
              <a:xfrm>
                <a:off x="566045" y="2437265"/>
                <a:ext cx="3043592" cy="319123"/>
              </a:xfrm>
              <a:prstGeom prst="rect">
                <a:avLst/>
              </a:prstGeom>
              <a:noFill/>
            </p:spPr>
            <p:txBody>
              <a:bodyPr wrap="square" lIns="0" tIns="0" rIns="0" bIns="0" rtlCol="0">
                <a:spAutoFit/>
              </a:bodyPr>
              <a:lstStyle/>
              <a:p>
                <a:pPr algn="l"/>
                <a:r>
                  <a:rPr lang="en-US" altLang="zh-TW" sz="2000" dirty="0">
                    <a:solidFill>
                      <a:schemeClr val="tx1">
                        <a:lumMod val="50000"/>
                      </a:schemeClr>
                    </a:solidFill>
                    <a:latin typeface="Times New Roman" panose="02020603050405020304" pitchFamily="18" charset="0"/>
                    <a:cs typeface="Times New Roman" panose="02020603050405020304" pitchFamily="18" charset="0"/>
                  </a:rPr>
                  <a:t>: unloading stiffness</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382716FA-F85B-49A2-82DA-297FA353A647}"/>
                  </a:ext>
                </a:extLst>
              </p:cNvPr>
              <p:cNvSpPr txBox="1"/>
              <p:nvPr/>
            </p:nvSpPr>
            <p:spPr>
              <a:xfrm>
                <a:off x="550101" y="2794557"/>
                <a:ext cx="4011155" cy="319123"/>
              </a:xfrm>
              <a:prstGeom prst="rect">
                <a:avLst/>
              </a:prstGeom>
              <a:noFill/>
            </p:spPr>
            <p:txBody>
              <a:bodyPr wrap="square" lIns="0" tIns="0" rIns="0" bIns="0" rtlCol="0">
                <a:spAutoFit/>
              </a:bodyPr>
              <a:lstStyle/>
              <a:p>
                <a:pPr algn="l"/>
                <a:r>
                  <a:rPr lang="en-US" altLang="zh-TW" sz="2000" dirty="0">
                    <a:solidFill>
                      <a:srgbClr val="002060"/>
                    </a:solidFill>
                    <a:latin typeface="Times New Roman" panose="02020603050405020304" pitchFamily="18" charset="0"/>
                    <a:cs typeface="Times New Roman" panose="02020603050405020304" pitchFamily="18" charset="0"/>
                  </a:rPr>
                  <a:t>: </a:t>
                </a:r>
                <a:r>
                  <a:rPr lang="en-US" altLang="zh-TW" sz="1800" dirty="0">
                    <a:solidFill>
                      <a:srgbClr val="002060"/>
                    </a:solidFill>
                    <a:effectLst/>
                    <a:latin typeface="Times New Roman" panose="02020603050405020304" pitchFamily="18" charset="0"/>
                    <a:ea typeface="標楷體" panose="03000509000000000000" pitchFamily="65" charset="-120"/>
                  </a:rPr>
                  <a:t>yielding displacement</a:t>
                </a:r>
                <a:endParaRPr lang="zh-TW" altLang="en-US" sz="2000" dirty="0" err="1">
                  <a:solidFill>
                    <a:srgbClr val="002060"/>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D5630E9F-E85C-4481-B783-E5074AF144CC}"/>
                  </a:ext>
                </a:extLst>
              </p:cNvPr>
              <p:cNvSpPr txBox="1"/>
              <p:nvPr/>
            </p:nvSpPr>
            <p:spPr>
              <a:xfrm>
                <a:off x="550102" y="3127955"/>
                <a:ext cx="4011155" cy="319123"/>
              </a:xfrm>
              <a:prstGeom prst="rect">
                <a:avLst/>
              </a:prstGeom>
              <a:noFill/>
            </p:spPr>
            <p:txBody>
              <a:bodyPr wrap="square" lIns="0" tIns="0" rIns="0" bIns="0" rtlCol="0">
                <a:spAutoFit/>
              </a:bodyPr>
              <a:lstStyle/>
              <a:p>
                <a:pPr algn="l"/>
                <a:r>
                  <a:rPr lang="en-US" altLang="zh-TW" sz="2000" dirty="0">
                    <a:solidFill>
                      <a:schemeClr val="tx1">
                        <a:lumMod val="50000"/>
                      </a:schemeClr>
                    </a:solidFill>
                    <a:latin typeface="Times New Roman" panose="02020603050405020304" pitchFamily="18" charset="0"/>
                    <a:cs typeface="Times New Roman" panose="02020603050405020304" pitchFamily="18" charset="0"/>
                  </a:rPr>
                  <a:t>: displacement (the structure is cracked)</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253FCFED-5F63-446A-90F4-2E27CD491904}"/>
                  </a:ext>
                </a:extLst>
              </p:cNvPr>
              <p:cNvSpPr txBox="1"/>
              <p:nvPr/>
            </p:nvSpPr>
            <p:spPr>
              <a:xfrm>
                <a:off x="550101" y="3476536"/>
                <a:ext cx="4400418" cy="319123"/>
              </a:xfrm>
              <a:prstGeom prst="rect">
                <a:avLst/>
              </a:prstGeom>
              <a:noFill/>
            </p:spPr>
            <p:txBody>
              <a:bodyPr wrap="square" lIns="0" tIns="0" rIns="0" bIns="0" rtlCol="0">
                <a:spAutoFit/>
              </a:bodyPr>
              <a:lstStyle/>
              <a:p>
                <a:r>
                  <a:rPr lang="en-US" altLang="zh-TW" sz="2000" dirty="0">
                    <a:solidFill>
                      <a:schemeClr val="tx1">
                        <a:lumMod val="50000"/>
                      </a:schemeClr>
                    </a:solidFill>
                    <a:latin typeface="Times New Roman" panose="02020603050405020304" pitchFamily="18" charset="0"/>
                    <a:cs typeface="Times New Roman" panose="02020603050405020304" pitchFamily="18" charset="0"/>
                  </a:rPr>
                  <a:t>: maximum displacement </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6" name="物件 25">
                    <a:extLst>
                      <a:ext uri="{FF2B5EF4-FFF2-40B4-BE49-F238E27FC236}">
                        <a16:creationId xmlns:a16="http://schemas.microsoft.com/office/drawing/2014/main" id="{8FE88181-4F82-401C-90B2-64A6EFECE6E1}"/>
                      </a:ext>
                    </a:extLst>
                  </p:cNvPr>
                  <p:cNvGraphicFramePr>
                    <a:graphicFrameLocks noChangeAspect="1"/>
                  </p:cNvGraphicFramePr>
                  <p:nvPr/>
                </p:nvGraphicFramePr>
                <p:xfrm>
                  <a:off x="-75266" y="2738212"/>
                  <a:ext cx="292222" cy="404921"/>
                </p:xfrm>
                <a:graphic>
                  <a:graphicData uri="http://schemas.openxmlformats.org/presentationml/2006/ole">
                    <mc:AlternateContent>
                      <mc:Choice xmlns:v="urn:schemas-microsoft-com:vml" Requires="v">
                        <p:oleObj spid="_x0000_s4132" name="Equation" r:id="rId11" imgW="164880" imgH="228600" progId="Equation.DSMT4">
                          <p:embed/>
                        </p:oleObj>
                      </mc:Choice>
                      <mc:Fallback>
                        <p:oleObj name="Equation" r:id="rId11" imgW="164880" imgH="228600" progId="Equation.DSMT4">
                          <p:embed/>
                          <p:pic>
                            <p:nvPicPr>
                              <p:cNvPr id="26" name="物件 25">
                                <a:extLst>
                                  <a:ext uri="{FF2B5EF4-FFF2-40B4-BE49-F238E27FC236}">
                                    <a16:creationId xmlns:a16="http://schemas.microsoft.com/office/drawing/2014/main" id="{8FE88181-4F82-401C-90B2-64A6EFECE6E1}"/>
                                  </a:ext>
                                </a:extLst>
                              </p:cNvPr>
                              <p:cNvPicPr/>
                              <p:nvPr/>
                            </p:nvPicPr>
                            <p:blipFill>
                              <a:blip r:embed="rId12"/>
                              <a:stretch>
                                <a:fillRect/>
                              </a:stretch>
                            </p:blipFill>
                            <p:spPr>
                              <a:xfrm>
                                <a:off x="-75266" y="2738212"/>
                                <a:ext cx="292222" cy="404921"/>
                              </a:xfrm>
                              <a:prstGeom prst="rect">
                                <a:avLst/>
                              </a:prstGeom>
                            </p:spPr>
                          </p:pic>
                        </p:oleObj>
                      </mc:Fallback>
                    </mc:AlternateContent>
                  </a:graphicData>
                </a:graphic>
              </p:graphicFrame>
            </mc:Choice>
            <mc:Fallback xmlns="">
              <p:graphicFrame>
                <p:nvGraphicFramePr>
                  <p:cNvPr id="26" name="物件 25">
                    <a:extLst>
                      <a:ext uri="{FF2B5EF4-FFF2-40B4-BE49-F238E27FC236}">
                        <a16:creationId xmlns:a16="http://schemas.microsoft.com/office/drawing/2014/main" id="{8FE88181-4F82-401C-90B2-64A6EFECE6E1}"/>
                      </a:ext>
                    </a:extLst>
                  </p:cNvPr>
                  <p:cNvGraphicFramePr>
                    <a:graphicFrameLocks noChangeAspect="1"/>
                  </p:cNvGraphicFramePr>
                  <p:nvPr/>
                </p:nvGraphicFramePr>
                <p:xfrm>
                  <a:off x="-75266" y="2738212"/>
                  <a:ext cx="292222" cy="404921"/>
                </p:xfrm>
                <a:graphic>
                  <a:graphicData uri="http://schemas.openxmlformats.org/presentationml/2006/ole">
                    <mc:AlternateContent>
                      <mc:Choice xmlns:v="urn:schemas-microsoft-com:vml" Requires="v">
                        <p:oleObj spid="_x0000_s1030" name="Equation" r:id="rId13" imgW="164880" imgH="228600" progId="Equation.DSMT4">
                          <p:embed/>
                        </p:oleObj>
                      </mc:Choice>
                      <mc:Fallback>
                        <p:oleObj name="Equation" r:id="rId13" imgW="164880" imgH="228600" progId="Equation.DSMT4">
                          <p:embed/>
                          <p:pic>
                            <p:nvPicPr>
                              <p:cNvPr id="26" name="物件 25">
                                <a:extLst>
                                  <a:ext uri="{FF2B5EF4-FFF2-40B4-BE49-F238E27FC236}">
                                    <a16:creationId xmlns:a16="http://schemas.microsoft.com/office/drawing/2014/main" id="{8FE88181-4F82-401C-90B2-64A6EFECE6E1}"/>
                                  </a:ext>
                                </a:extLst>
                              </p:cNvPr>
                              <p:cNvPicPr/>
                              <p:nvPr/>
                            </p:nvPicPr>
                            <p:blipFill>
                              <a:blip r:embed="rId14"/>
                              <a:stretch>
                                <a:fillRect/>
                              </a:stretch>
                            </p:blipFill>
                            <p:spPr>
                              <a:xfrm>
                                <a:off x="-75266" y="2738212"/>
                                <a:ext cx="292222" cy="404921"/>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7" name="物件 26">
                    <a:extLst>
                      <a:ext uri="{FF2B5EF4-FFF2-40B4-BE49-F238E27FC236}">
                        <a16:creationId xmlns:a16="http://schemas.microsoft.com/office/drawing/2014/main" id="{F1C41062-E139-4F8F-AEE4-6FFA238E5ED2}"/>
                      </a:ext>
                    </a:extLst>
                  </p:cNvPr>
                  <p:cNvGraphicFramePr>
                    <a:graphicFrameLocks noChangeAspect="1"/>
                  </p:cNvGraphicFramePr>
                  <p:nvPr/>
                </p:nvGraphicFramePr>
                <p:xfrm>
                  <a:off x="-75266" y="3074866"/>
                  <a:ext cx="641311" cy="1889633"/>
                </p:xfrm>
                <a:graphic>
                  <a:graphicData uri="http://schemas.openxmlformats.org/presentationml/2006/ole">
                    <mc:AlternateContent>
                      <mc:Choice xmlns:v="urn:schemas-microsoft-com:vml" Requires="v">
                        <p:oleObj spid="_x0000_s4133" name="Equation" r:id="rId15" imgW="368280" imgH="1079280" progId="Equation.DSMT4">
                          <p:embed/>
                        </p:oleObj>
                      </mc:Choice>
                      <mc:Fallback>
                        <p:oleObj name="Equation" r:id="rId15" imgW="368280" imgH="1079280" progId="Equation.DSMT4">
                          <p:embed/>
                          <p:pic>
                            <p:nvPicPr>
                              <p:cNvPr id="27" name="物件 26">
                                <a:extLst>
                                  <a:ext uri="{FF2B5EF4-FFF2-40B4-BE49-F238E27FC236}">
                                    <a16:creationId xmlns:a16="http://schemas.microsoft.com/office/drawing/2014/main" id="{F1C41062-E139-4F8F-AEE4-6FFA238E5ED2}"/>
                                  </a:ext>
                                </a:extLst>
                              </p:cNvPr>
                              <p:cNvPicPr/>
                              <p:nvPr/>
                            </p:nvPicPr>
                            <p:blipFill>
                              <a:blip r:embed="rId16"/>
                              <a:stretch>
                                <a:fillRect/>
                              </a:stretch>
                            </p:blipFill>
                            <p:spPr>
                              <a:xfrm>
                                <a:off x="-75266" y="3074866"/>
                                <a:ext cx="641311" cy="1889633"/>
                              </a:xfrm>
                              <a:prstGeom prst="rect">
                                <a:avLst/>
                              </a:prstGeom>
                            </p:spPr>
                          </p:pic>
                        </p:oleObj>
                      </mc:Fallback>
                    </mc:AlternateContent>
                  </a:graphicData>
                </a:graphic>
              </p:graphicFrame>
            </mc:Choice>
            <mc:Fallback xmlns="">
              <p:graphicFrame>
                <p:nvGraphicFramePr>
                  <p:cNvPr id="27" name="物件 26">
                    <a:extLst>
                      <a:ext uri="{FF2B5EF4-FFF2-40B4-BE49-F238E27FC236}">
                        <a16:creationId xmlns:a16="http://schemas.microsoft.com/office/drawing/2014/main" id="{F1C41062-E139-4F8F-AEE4-6FFA238E5ED2}"/>
                      </a:ext>
                    </a:extLst>
                  </p:cNvPr>
                  <p:cNvGraphicFramePr>
                    <a:graphicFrameLocks noChangeAspect="1"/>
                  </p:cNvGraphicFramePr>
                  <p:nvPr/>
                </p:nvGraphicFramePr>
                <p:xfrm>
                  <a:off x="-75266" y="3074866"/>
                  <a:ext cx="641311" cy="1889633"/>
                </p:xfrm>
                <a:graphic>
                  <a:graphicData uri="http://schemas.openxmlformats.org/presentationml/2006/ole">
                    <mc:AlternateContent>
                      <mc:Choice xmlns:v="urn:schemas-microsoft-com:vml" Requires="v">
                        <p:oleObj spid="_x0000_s1031" name="Equation" r:id="rId17" imgW="368280" imgH="1079280" progId="Equation.DSMT4">
                          <p:embed/>
                        </p:oleObj>
                      </mc:Choice>
                      <mc:Fallback>
                        <p:oleObj name="Equation" r:id="rId17" imgW="368280" imgH="1079280" progId="Equation.DSMT4">
                          <p:embed/>
                          <p:pic>
                            <p:nvPicPr>
                              <p:cNvPr id="27" name="物件 26">
                                <a:extLst>
                                  <a:ext uri="{FF2B5EF4-FFF2-40B4-BE49-F238E27FC236}">
                                    <a16:creationId xmlns:a16="http://schemas.microsoft.com/office/drawing/2014/main" id="{F1C41062-E139-4F8F-AEE4-6FFA238E5ED2}"/>
                                  </a:ext>
                                </a:extLst>
                              </p:cNvPr>
                              <p:cNvPicPr/>
                              <p:nvPr/>
                            </p:nvPicPr>
                            <p:blipFill>
                              <a:blip r:embed="rId18"/>
                              <a:stretch>
                                <a:fillRect/>
                              </a:stretch>
                            </p:blipFill>
                            <p:spPr>
                              <a:xfrm>
                                <a:off x="-75266" y="3074866"/>
                                <a:ext cx="641311" cy="1889633"/>
                              </a:xfrm>
                              <a:prstGeom prst="rect">
                                <a:avLst/>
                              </a:prstGeom>
                            </p:spPr>
                          </p:pic>
                        </p:oleObj>
                      </mc:Fallback>
                    </mc:AlternateContent>
                  </a:graphicData>
                </a:graphic>
              </p:graphicFrame>
            </mc:Fallback>
          </mc:AlternateContent>
          <p:sp>
            <p:nvSpPr>
              <p:cNvPr id="29" name="文字方塊 28">
                <a:extLst>
                  <a:ext uri="{FF2B5EF4-FFF2-40B4-BE49-F238E27FC236}">
                    <a16:creationId xmlns:a16="http://schemas.microsoft.com/office/drawing/2014/main" id="{24ACE3B3-A3B9-4FF7-AF4B-9D8061B15602}"/>
                  </a:ext>
                </a:extLst>
              </p:cNvPr>
              <p:cNvSpPr txBox="1"/>
              <p:nvPr/>
            </p:nvSpPr>
            <p:spPr>
              <a:xfrm>
                <a:off x="550100" y="3864941"/>
                <a:ext cx="4400419" cy="319123"/>
              </a:xfrm>
              <a:prstGeom prst="rect">
                <a:avLst/>
              </a:prstGeom>
              <a:noFill/>
            </p:spPr>
            <p:txBody>
              <a:bodyPr wrap="square" lIns="0" tIns="0" rIns="0" bIns="0" rtlCol="0">
                <a:spAutoFit/>
              </a:bodyPr>
              <a:lstStyle/>
              <a:p>
                <a:r>
                  <a:rPr lang="en-US" altLang="zh-TW" sz="2000" dirty="0">
                    <a:solidFill>
                      <a:schemeClr val="tx1">
                        <a:lumMod val="50000"/>
                      </a:schemeClr>
                    </a:solidFill>
                    <a:latin typeface="Times New Roman" panose="02020603050405020304" pitchFamily="18" charset="0"/>
                    <a:cs typeface="Times New Roman" panose="02020603050405020304" pitchFamily="18" charset="0"/>
                  </a:rPr>
                  <a:t>: yielding restoring force</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BBE91AAB-52E3-49A1-89C6-B549EF12AFDA}"/>
                  </a:ext>
                </a:extLst>
              </p:cNvPr>
              <p:cNvSpPr txBox="1"/>
              <p:nvPr/>
            </p:nvSpPr>
            <p:spPr>
              <a:xfrm>
                <a:off x="558073" y="4249313"/>
                <a:ext cx="4508518" cy="319123"/>
              </a:xfrm>
              <a:prstGeom prst="rect">
                <a:avLst/>
              </a:prstGeom>
              <a:noFill/>
            </p:spPr>
            <p:txBody>
              <a:bodyPr wrap="square" lIns="0" tIns="0" rIns="0" bIns="0" rtlCol="0">
                <a:spAutoFit/>
              </a:bodyPr>
              <a:lstStyle/>
              <a:p>
                <a:r>
                  <a:rPr lang="en-US" altLang="zh-TW" sz="2000" dirty="0">
                    <a:solidFill>
                      <a:schemeClr val="tx1">
                        <a:lumMod val="50000"/>
                      </a:schemeClr>
                    </a:solidFill>
                    <a:latin typeface="Times New Roman" panose="02020603050405020304" pitchFamily="18" charset="0"/>
                    <a:cs typeface="Times New Roman" panose="02020603050405020304" pitchFamily="18" charset="0"/>
                  </a:rPr>
                  <a:t>: restoring force (the structure is cracked)</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82377D12-10DE-450C-B844-C5D7BFC6F60D}"/>
                  </a:ext>
                </a:extLst>
              </p:cNvPr>
              <p:cNvSpPr txBox="1"/>
              <p:nvPr/>
            </p:nvSpPr>
            <p:spPr>
              <a:xfrm>
                <a:off x="558073" y="4625830"/>
                <a:ext cx="4400419" cy="319123"/>
              </a:xfrm>
              <a:prstGeom prst="rect">
                <a:avLst/>
              </a:prstGeom>
              <a:noFill/>
            </p:spPr>
            <p:txBody>
              <a:bodyPr wrap="square" lIns="0" tIns="0" rIns="0" bIns="0" rtlCol="0">
                <a:spAutoFit/>
              </a:bodyPr>
              <a:lstStyle/>
              <a:p>
                <a:r>
                  <a:rPr lang="en-US" altLang="zh-TW" sz="2000" dirty="0">
                    <a:solidFill>
                      <a:schemeClr val="tx1">
                        <a:lumMod val="50000"/>
                      </a:schemeClr>
                    </a:solidFill>
                    <a:latin typeface="Times New Roman" panose="02020603050405020304" pitchFamily="18" charset="0"/>
                    <a:cs typeface="Times New Roman" panose="02020603050405020304" pitchFamily="18" charset="0"/>
                  </a:rPr>
                  <a:t>: stiffness degradation coefficient</a:t>
                </a:r>
                <a:endParaRPr lang="zh-TW" altLang="en-US" sz="2000" dirty="0" err="1">
                  <a:solidFill>
                    <a:schemeClr val="tx1">
                      <a:lumMod val="50000"/>
                    </a:schemeClr>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67D73B3D-07E3-4D2C-8365-4EB72060A3F1}"/>
                    </a:ext>
                  </a:extLst>
                </p:cNvPr>
                <p:cNvSpPr txBox="1"/>
                <p:nvPr/>
              </p:nvSpPr>
              <p:spPr>
                <a:xfrm>
                  <a:off x="4113495" y="2291503"/>
                  <a:ext cx="45850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TW" altLang="en-US" sz="2000" i="1" smtClean="0">
                                <a:solidFill>
                                  <a:srgbClr val="002060"/>
                                </a:solidFill>
                                <a:latin typeface="Cambria Math" panose="02040503050406030204" pitchFamily="18" charset="0"/>
                              </a:rPr>
                            </m:ctrlPr>
                          </m:sSubPr>
                          <m:e>
                            <m:r>
                              <a:rPr lang="zh-TW" altLang="en-US" sz="2000" i="1">
                                <a:solidFill>
                                  <a:srgbClr val="002060"/>
                                </a:solidFill>
                                <a:latin typeface="Cambria Math" panose="02040503050406030204" pitchFamily="18" charset="0"/>
                              </a:rPr>
                              <m:t>𝑘</m:t>
                            </m:r>
                          </m:e>
                          <m:sub>
                            <m:r>
                              <a:rPr lang="zh-TW" altLang="en-US" sz="2000" i="1">
                                <a:solidFill>
                                  <a:srgbClr val="002060"/>
                                </a:solidFill>
                                <a:latin typeface="Cambria Math" panose="02040503050406030204" pitchFamily="18" charset="0"/>
                              </a:rPr>
                              <m:t>𝑟</m:t>
                            </m:r>
                          </m:sub>
                        </m:sSub>
                      </m:oMath>
                    </m:oMathPara>
                  </a14:m>
                  <a:endParaRPr lang="zh-TW" altLang="en-US" sz="2000" dirty="0">
                    <a:solidFill>
                      <a:srgbClr val="002060"/>
                    </a:solidFill>
                  </a:endParaRPr>
                </a:p>
              </p:txBody>
            </p:sp>
          </mc:Choice>
          <mc:Fallback xmlns="">
            <p:sp>
              <p:nvSpPr>
                <p:cNvPr id="90" name="文字方塊 89">
                  <a:extLst>
                    <a:ext uri="{FF2B5EF4-FFF2-40B4-BE49-F238E27FC236}">
                      <a16:creationId xmlns:a16="http://schemas.microsoft.com/office/drawing/2014/main" id="{67D73B3D-07E3-4D2C-8365-4EB72060A3F1}"/>
                    </a:ext>
                  </a:extLst>
                </p:cNvPr>
                <p:cNvSpPr txBox="1">
                  <a:spLocks noRot="1" noChangeAspect="1" noMove="1" noResize="1" noEditPoints="1" noAdjustHandles="1" noChangeArrowheads="1" noChangeShapeType="1" noTextEdit="1"/>
                </p:cNvSpPr>
                <p:nvPr/>
              </p:nvSpPr>
              <p:spPr>
                <a:xfrm>
                  <a:off x="4113495" y="2291503"/>
                  <a:ext cx="458506" cy="400110"/>
                </a:xfrm>
                <a:prstGeom prst="rect">
                  <a:avLst/>
                </a:prstGeom>
                <a:blipFill>
                  <a:blip r:embed="rId19"/>
                  <a:stretch>
                    <a:fillRect/>
                  </a:stretch>
                </a:blipFill>
              </p:spPr>
              <p:txBody>
                <a:bodyPr/>
                <a:lstStyle/>
                <a:p>
                  <a:r>
                    <a:rPr lang="zh-TW" altLang="en-US">
                      <a:noFill/>
                    </a:rPr>
                    <a:t> </a:t>
                  </a:r>
                </a:p>
              </p:txBody>
            </p:sp>
          </mc:Fallback>
        </mc:AlternateContent>
      </p:grpSp>
      <p:pic>
        <p:nvPicPr>
          <p:cNvPr id="92" name="圖片 91">
            <a:extLst>
              <a:ext uri="{FF2B5EF4-FFF2-40B4-BE49-F238E27FC236}">
                <a16:creationId xmlns:a16="http://schemas.microsoft.com/office/drawing/2014/main" id="{BD7A86E4-BA07-4542-824F-F5DD04B1EB7B}"/>
              </a:ext>
            </a:extLst>
          </p:cNvPr>
          <p:cNvPicPr/>
          <p:nvPr/>
        </p:nvPicPr>
        <p:blipFill>
          <a:blip r:embed="rId20"/>
          <a:stretch>
            <a:fillRect/>
          </a:stretch>
        </p:blipFill>
        <p:spPr>
          <a:xfrm>
            <a:off x="1064023" y="1980848"/>
            <a:ext cx="2889730" cy="802170"/>
          </a:xfrm>
          <a:prstGeom prst="rect">
            <a:avLst/>
          </a:prstGeom>
        </p:spPr>
      </p:pic>
    </p:spTree>
    <p:extLst>
      <p:ext uri="{BB962C8B-B14F-4D97-AF65-F5344CB8AC3E}">
        <p14:creationId xmlns:p14="http://schemas.microsoft.com/office/powerpoint/2010/main" val="209231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 name="Picture 4" descr="國立中央大學教學研究綜合大樓暨大禮堂 | 建築師雜誌">
            <a:extLst>
              <a:ext uri="{FF2B5EF4-FFF2-40B4-BE49-F238E27FC236}">
                <a16:creationId xmlns:a16="http://schemas.microsoft.com/office/drawing/2014/main" id="{EE49A373-33AA-4D22-8909-0EC712E0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 y="-4946"/>
            <a:ext cx="9152236" cy="5141640"/>
          </a:xfrm>
          <a:prstGeom prst="rect">
            <a:avLst/>
          </a:prstGeom>
          <a:noFill/>
          <a:extLst>
            <a:ext uri="{909E8E84-426E-40DD-AFC4-6F175D3DCCD1}">
              <a14:hiddenFill xmlns:a14="http://schemas.microsoft.com/office/drawing/2010/main">
                <a:solidFill>
                  <a:srgbClr val="FFFFFF"/>
                </a:solidFill>
              </a14:hiddenFill>
            </a:ext>
          </a:extLst>
        </p:spPr>
      </p:pic>
      <p:grpSp>
        <p:nvGrpSpPr>
          <p:cNvPr id="405" name="群組 404">
            <a:extLst>
              <a:ext uri="{FF2B5EF4-FFF2-40B4-BE49-F238E27FC236}">
                <a16:creationId xmlns:a16="http://schemas.microsoft.com/office/drawing/2014/main" id="{890397EB-6137-4985-BF3D-5037B6144D78}"/>
              </a:ext>
            </a:extLst>
          </p:cNvPr>
          <p:cNvGrpSpPr/>
          <p:nvPr/>
        </p:nvGrpSpPr>
        <p:grpSpPr>
          <a:xfrm>
            <a:off x="211620" y="465427"/>
            <a:ext cx="4140242" cy="1699788"/>
            <a:chOff x="134590" y="811368"/>
            <a:chExt cx="4140242" cy="1699788"/>
          </a:xfrm>
        </p:grpSpPr>
        <p:sp>
          <p:nvSpPr>
            <p:cNvPr id="18" name="矩形: 圓角 17">
              <a:extLst>
                <a:ext uri="{FF2B5EF4-FFF2-40B4-BE49-F238E27FC236}">
                  <a16:creationId xmlns:a16="http://schemas.microsoft.com/office/drawing/2014/main" id="{7BCDA09A-087E-48C5-A5B5-770E4988326D}"/>
                </a:ext>
              </a:extLst>
            </p:cNvPr>
            <p:cNvSpPr/>
            <p:nvPr/>
          </p:nvSpPr>
          <p:spPr>
            <a:xfrm>
              <a:off x="134590" y="811368"/>
              <a:ext cx="4140242" cy="1271183"/>
            </a:xfrm>
            <a:prstGeom prst="roundRect">
              <a:avLst>
                <a:gd name="adj" fmla="val 8919"/>
              </a:avLst>
            </a:prstGeom>
            <a:solidFill>
              <a:srgbClr val="5988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 name="直線接點 28">
              <a:extLst>
                <a:ext uri="{FF2B5EF4-FFF2-40B4-BE49-F238E27FC236}">
                  <a16:creationId xmlns:a16="http://schemas.microsoft.com/office/drawing/2014/main" id="{EBA9B34D-C614-472B-BA22-29197B7A2867}"/>
                </a:ext>
              </a:extLst>
            </p:cNvPr>
            <p:cNvCxnSpPr>
              <a:cxnSpLocks/>
            </p:cNvCxnSpPr>
            <p:nvPr/>
          </p:nvCxnSpPr>
          <p:spPr>
            <a:xfrm flipH="1" flipV="1">
              <a:off x="2467218" y="2503002"/>
              <a:ext cx="1807614" cy="8154"/>
            </a:xfrm>
            <a:prstGeom prst="line">
              <a:avLst/>
            </a:prstGeom>
            <a:ln w="28575">
              <a:solidFill>
                <a:srgbClr val="FFFFF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F4D3CF93-50E1-4E1C-802D-FEF4F484F1D0}"/>
                </a:ext>
              </a:extLst>
            </p:cNvPr>
            <p:cNvCxnSpPr>
              <a:cxnSpLocks/>
            </p:cNvCxnSpPr>
            <p:nvPr/>
          </p:nvCxnSpPr>
          <p:spPr>
            <a:xfrm flipV="1">
              <a:off x="2467220" y="2082551"/>
              <a:ext cx="0" cy="428605"/>
            </a:xfrm>
            <a:prstGeom prst="line">
              <a:avLst/>
            </a:prstGeom>
            <a:ln w="28575">
              <a:solidFill>
                <a:srgbClr val="FFF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Text Placeholder 9">
              <a:extLst>
                <a:ext uri="{FF2B5EF4-FFF2-40B4-BE49-F238E27FC236}">
                  <a16:creationId xmlns:a16="http://schemas.microsoft.com/office/drawing/2014/main" id="{0C7527C3-E64E-49ED-99A2-75A0DABBCCA5}"/>
                </a:ext>
              </a:extLst>
            </p:cNvPr>
            <p:cNvSpPr txBox="1">
              <a:spLocks/>
            </p:cNvSpPr>
            <p:nvPr/>
          </p:nvSpPr>
          <p:spPr>
            <a:xfrm>
              <a:off x="1336803" y="1035526"/>
              <a:ext cx="2883611" cy="830997"/>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1. Use Takeda Model to simulate all structure component hysteresis.</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382" name="群組 381">
              <a:extLst>
                <a:ext uri="{FF2B5EF4-FFF2-40B4-BE49-F238E27FC236}">
                  <a16:creationId xmlns:a16="http://schemas.microsoft.com/office/drawing/2014/main" id="{2E34C6D4-FF50-40D8-92E7-BE0FF1A86DD6}"/>
                </a:ext>
              </a:extLst>
            </p:cNvPr>
            <p:cNvGrpSpPr/>
            <p:nvPr/>
          </p:nvGrpSpPr>
          <p:grpSpPr>
            <a:xfrm>
              <a:off x="178832" y="930409"/>
              <a:ext cx="1116350" cy="975249"/>
              <a:chOff x="426124" y="1163518"/>
              <a:chExt cx="1061362" cy="880842"/>
            </a:xfrm>
          </p:grpSpPr>
          <p:cxnSp>
            <p:nvCxnSpPr>
              <p:cNvPr id="337" name="直線單箭頭接點 336">
                <a:extLst>
                  <a:ext uri="{FF2B5EF4-FFF2-40B4-BE49-F238E27FC236}">
                    <a16:creationId xmlns:a16="http://schemas.microsoft.com/office/drawing/2014/main" id="{E82AF135-B72A-4F81-AE3B-B8FA6E2089C1}"/>
                  </a:ext>
                </a:extLst>
              </p:cNvPr>
              <p:cNvCxnSpPr>
                <a:cxnSpLocks/>
              </p:cNvCxnSpPr>
              <p:nvPr/>
            </p:nvCxnSpPr>
            <p:spPr>
              <a:xfrm>
                <a:off x="487652" y="1649710"/>
                <a:ext cx="999834" cy="828"/>
              </a:xfrm>
              <a:prstGeom prst="straightConnector1">
                <a:avLst/>
              </a:prstGeom>
              <a:ln w="1905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線單箭頭接點 337">
                <a:extLst>
                  <a:ext uri="{FF2B5EF4-FFF2-40B4-BE49-F238E27FC236}">
                    <a16:creationId xmlns:a16="http://schemas.microsoft.com/office/drawing/2014/main" id="{AF13837B-5FEF-4D97-806D-E30892684216}"/>
                  </a:ext>
                </a:extLst>
              </p:cNvPr>
              <p:cNvCxnSpPr>
                <a:cxnSpLocks/>
              </p:cNvCxnSpPr>
              <p:nvPr/>
            </p:nvCxnSpPr>
            <p:spPr>
              <a:xfrm flipV="1">
                <a:off x="929958" y="1255060"/>
                <a:ext cx="0" cy="789300"/>
              </a:xfrm>
              <a:prstGeom prst="straightConnector1">
                <a:avLst/>
              </a:prstGeom>
              <a:ln w="1905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線接點 338">
                <a:extLst>
                  <a:ext uri="{FF2B5EF4-FFF2-40B4-BE49-F238E27FC236}">
                    <a16:creationId xmlns:a16="http://schemas.microsoft.com/office/drawing/2014/main" id="{2475F8D3-FD66-40AE-AF63-778440961292}"/>
                  </a:ext>
                </a:extLst>
              </p:cNvPr>
              <p:cNvCxnSpPr>
                <a:cxnSpLocks/>
              </p:cNvCxnSpPr>
              <p:nvPr/>
            </p:nvCxnSpPr>
            <p:spPr>
              <a:xfrm>
                <a:off x="426124" y="1729351"/>
                <a:ext cx="95775"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0" name="直線接點 339">
                <a:extLst>
                  <a:ext uri="{FF2B5EF4-FFF2-40B4-BE49-F238E27FC236}">
                    <a16:creationId xmlns:a16="http://schemas.microsoft.com/office/drawing/2014/main" id="{5CAB9356-4004-4EA6-B730-13B747989A06}"/>
                  </a:ext>
                </a:extLst>
              </p:cNvPr>
              <p:cNvCxnSpPr>
                <a:cxnSpLocks/>
              </p:cNvCxnSpPr>
              <p:nvPr/>
            </p:nvCxnSpPr>
            <p:spPr>
              <a:xfrm>
                <a:off x="519577" y="1729351"/>
                <a:ext cx="211285" cy="258123"/>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1" name="直線接點 340">
                <a:extLst>
                  <a:ext uri="{FF2B5EF4-FFF2-40B4-BE49-F238E27FC236}">
                    <a16:creationId xmlns:a16="http://schemas.microsoft.com/office/drawing/2014/main" id="{021FB539-2AEC-47CA-A5AF-4C2387E0F34C}"/>
                  </a:ext>
                </a:extLst>
              </p:cNvPr>
              <p:cNvCxnSpPr>
                <a:cxnSpLocks/>
              </p:cNvCxnSpPr>
              <p:nvPr/>
            </p:nvCxnSpPr>
            <p:spPr>
              <a:xfrm flipH="1">
                <a:off x="730862" y="1953823"/>
                <a:ext cx="112028" cy="3365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2" name="直線接點 341">
                <a:extLst>
                  <a:ext uri="{FF2B5EF4-FFF2-40B4-BE49-F238E27FC236}">
                    <a16:creationId xmlns:a16="http://schemas.microsoft.com/office/drawing/2014/main" id="{5C1432BA-9B0B-40D7-B7C9-3973EA630687}"/>
                  </a:ext>
                </a:extLst>
              </p:cNvPr>
              <p:cNvCxnSpPr>
                <a:cxnSpLocks/>
              </p:cNvCxnSpPr>
              <p:nvPr/>
            </p:nvCxnSpPr>
            <p:spPr>
              <a:xfrm flipH="1">
                <a:off x="842890" y="1350239"/>
                <a:ext cx="174136" cy="602108"/>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3" name="直線接點 342">
                <a:extLst>
                  <a:ext uri="{FF2B5EF4-FFF2-40B4-BE49-F238E27FC236}">
                    <a16:creationId xmlns:a16="http://schemas.microsoft.com/office/drawing/2014/main" id="{60D63008-76D9-454C-9C73-4F6B9DE98DE9}"/>
                  </a:ext>
                </a:extLst>
              </p:cNvPr>
              <p:cNvCxnSpPr>
                <a:cxnSpLocks/>
              </p:cNvCxnSpPr>
              <p:nvPr/>
            </p:nvCxnSpPr>
            <p:spPr>
              <a:xfrm flipV="1">
                <a:off x="1016253" y="1322612"/>
                <a:ext cx="112608" cy="28575"/>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4" name="直線接點 343">
                <a:extLst>
                  <a:ext uri="{FF2B5EF4-FFF2-40B4-BE49-F238E27FC236}">
                    <a16:creationId xmlns:a16="http://schemas.microsoft.com/office/drawing/2014/main" id="{255DA95F-BF51-4A5E-8AB8-7B0E03FBB55B}"/>
                  </a:ext>
                </a:extLst>
              </p:cNvPr>
              <p:cNvCxnSpPr>
                <a:cxnSpLocks/>
              </p:cNvCxnSpPr>
              <p:nvPr/>
            </p:nvCxnSpPr>
            <p:spPr>
              <a:xfrm>
                <a:off x="1128861" y="1322612"/>
                <a:ext cx="215155" cy="268315"/>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5" name="直線接點 344">
                <a:extLst>
                  <a:ext uri="{FF2B5EF4-FFF2-40B4-BE49-F238E27FC236}">
                    <a16:creationId xmlns:a16="http://schemas.microsoft.com/office/drawing/2014/main" id="{585BF214-74FE-49A6-AE68-25A5FBCC3C7C}"/>
                  </a:ext>
                </a:extLst>
              </p:cNvPr>
              <p:cNvCxnSpPr>
                <a:cxnSpLocks/>
              </p:cNvCxnSpPr>
              <p:nvPr/>
            </p:nvCxnSpPr>
            <p:spPr>
              <a:xfrm>
                <a:off x="1342855" y="1589031"/>
                <a:ext cx="4991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6" name="直線接點 345">
                <a:extLst>
                  <a:ext uri="{FF2B5EF4-FFF2-40B4-BE49-F238E27FC236}">
                    <a16:creationId xmlns:a16="http://schemas.microsoft.com/office/drawing/2014/main" id="{BD33E6EC-7DFA-47CB-8B0F-D3F114544129}"/>
                  </a:ext>
                </a:extLst>
              </p:cNvPr>
              <p:cNvCxnSpPr>
                <a:cxnSpLocks/>
              </p:cNvCxnSpPr>
              <p:nvPr/>
            </p:nvCxnSpPr>
            <p:spPr>
              <a:xfrm flipH="1" flipV="1">
                <a:off x="1016254" y="1349984"/>
                <a:ext cx="5014" cy="300554"/>
              </a:xfrm>
              <a:prstGeom prst="line">
                <a:avLst/>
              </a:prstGeom>
              <a:ln w="12700">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347" name="直線接點 346">
                <a:extLst>
                  <a:ext uri="{FF2B5EF4-FFF2-40B4-BE49-F238E27FC236}">
                    <a16:creationId xmlns:a16="http://schemas.microsoft.com/office/drawing/2014/main" id="{E93E593C-39B7-4E13-A406-F3B43B5771A6}"/>
                  </a:ext>
                </a:extLst>
              </p:cNvPr>
              <p:cNvCxnSpPr>
                <a:cxnSpLocks/>
              </p:cNvCxnSpPr>
              <p:nvPr/>
            </p:nvCxnSpPr>
            <p:spPr>
              <a:xfrm flipV="1">
                <a:off x="1128861" y="1322613"/>
                <a:ext cx="0" cy="325543"/>
              </a:xfrm>
              <a:prstGeom prst="line">
                <a:avLst/>
              </a:prstGeom>
              <a:ln w="12700">
                <a:solidFill>
                  <a:srgbClr val="FFFFFF"/>
                </a:solidFill>
                <a:prstDash val="dash"/>
              </a:ln>
            </p:spPr>
            <p:style>
              <a:lnRef idx="1">
                <a:schemeClr val="accent1"/>
              </a:lnRef>
              <a:fillRef idx="0">
                <a:schemeClr val="accent1"/>
              </a:fillRef>
              <a:effectRef idx="0">
                <a:schemeClr val="accent1"/>
              </a:effectRef>
              <a:fontRef idx="minor">
                <a:schemeClr val="tx1"/>
              </a:fontRef>
            </p:style>
          </p:cxnSp>
          <p:cxnSp>
            <p:nvCxnSpPr>
              <p:cNvPr id="349" name="直線接點 348">
                <a:extLst>
                  <a:ext uri="{FF2B5EF4-FFF2-40B4-BE49-F238E27FC236}">
                    <a16:creationId xmlns:a16="http://schemas.microsoft.com/office/drawing/2014/main" id="{F1518585-D161-4F0E-ADFB-AB2A316B715D}"/>
                  </a:ext>
                </a:extLst>
              </p:cNvPr>
              <p:cNvCxnSpPr>
                <a:cxnSpLocks/>
              </p:cNvCxnSpPr>
              <p:nvPr/>
            </p:nvCxnSpPr>
            <p:spPr>
              <a:xfrm flipH="1" flipV="1">
                <a:off x="1346241" y="1592068"/>
                <a:ext cx="40341" cy="56088"/>
              </a:xfrm>
              <a:prstGeom prst="line">
                <a:avLst/>
              </a:prstGeom>
              <a:ln w="12700">
                <a:solidFill>
                  <a:srgbClr val="FFFFFF"/>
                </a:solidFill>
                <a:prstDash val="dash"/>
              </a:ln>
            </p:spPr>
            <p:style>
              <a:lnRef idx="1">
                <a:schemeClr val="accent1"/>
              </a:lnRef>
              <a:fillRef idx="0">
                <a:schemeClr val="accent1"/>
              </a:fillRef>
              <a:effectRef idx="0">
                <a:schemeClr val="accent1"/>
              </a:effectRef>
              <a:fontRef idx="minor">
                <a:schemeClr val="tx1"/>
              </a:fontRef>
            </p:style>
          </p:cxnSp>
          <p:sp>
            <p:nvSpPr>
              <p:cNvPr id="366" name="橢圓 365">
                <a:extLst>
                  <a:ext uri="{FF2B5EF4-FFF2-40B4-BE49-F238E27FC236}">
                    <a16:creationId xmlns:a16="http://schemas.microsoft.com/office/drawing/2014/main" id="{8A1F5F57-9EFF-4155-A39A-26EBA938BABE}"/>
                  </a:ext>
                </a:extLst>
              </p:cNvPr>
              <p:cNvSpPr/>
              <p:nvPr/>
            </p:nvSpPr>
            <p:spPr>
              <a:xfrm>
                <a:off x="1010062" y="1340021"/>
                <a:ext cx="13931" cy="17066"/>
              </a:xfrm>
              <a:prstGeom prst="ellipse">
                <a:avLst/>
              </a:prstGeom>
              <a:solidFill>
                <a:schemeClr val="tx1">
                  <a:lumMod val="5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橢圓 366">
                <a:extLst>
                  <a:ext uri="{FF2B5EF4-FFF2-40B4-BE49-F238E27FC236}">
                    <a16:creationId xmlns:a16="http://schemas.microsoft.com/office/drawing/2014/main" id="{6538FEF3-E7D8-42E7-BE58-EA763C631E10}"/>
                  </a:ext>
                </a:extLst>
              </p:cNvPr>
              <p:cNvSpPr/>
              <p:nvPr/>
            </p:nvSpPr>
            <p:spPr>
              <a:xfrm>
                <a:off x="1122863" y="1311718"/>
                <a:ext cx="13931" cy="17066"/>
              </a:xfrm>
              <a:prstGeom prst="ellipse">
                <a:avLst/>
              </a:prstGeom>
              <a:solidFill>
                <a:schemeClr val="tx1">
                  <a:lumMod val="5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8" name="群組 367">
                <a:extLst>
                  <a:ext uri="{FF2B5EF4-FFF2-40B4-BE49-F238E27FC236}">
                    <a16:creationId xmlns:a16="http://schemas.microsoft.com/office/drawing/2014/main" id="{0B153B06-845C-4DC4-AD84-09225CCCD3E7}"/>
                  </a:ext>
                </a:extLst>
              </p:cNvPr>
              <p:cNvGrpSpPr/>
              <p:nvPr/>
            </p:nvGrpSpPr>
            <p:grpSpPr>
              <a:xfrm>
                <a:off x="553050" y="1163518"/>
                <a:ext cx="161753" cy="428628"/>
                <a:chOff x="5169880" y="765230"/>
                <a:chExt cx="530860" cy="1148302"/>
              </a:xfrm>
            </p:grpSpPr>
            <p:sp>
              <p:nvSpPr>
                <p:cNvPr id="369" name="手繪多邊形: 圖案 368">
                  <a:extLst>
                    <a:ext uri="{FF2B5EF4-FFF2-40B4-BE49-F238E27FC236}">
                      <a16:creationId xmlns:a16="http://schemas.microsoft.com/office/drawing/2014/main" id="{CFC8D514-FAB2-4505-B706-427B8237FED9}"/>
                    </a:ext>
                  </a:extLst>
                </p:cNvPr>
                <p:cNvSpPr/>
                <p:nvPr/>
              </p:nvSpPr>
              <p:spPr>
                <a:xfrm>
                  <a:off x="5192740" y="1621432"/>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0" name="手繪多邊形: 圖案 369">
                  <a:extLst>
                    <a:ext uri="{FF2B5EF4-FFF2-40B4-BE49-F238E27FC236}">
                      <a16:creationId xmlns:a16="http://schemas.microsoft.com/office/drawing/2014/main" id="{F4F8C5B7-CCAB-4F65-BB24-83F6820ED51B}"/>
                    </a:ext>
                  </a:extLst>
                </p:cNvPr>
                <p:cNvSpPr/>
                <p:nvPr/>
              </p:nvSpPr>
              <p:spPr>
                <a:xfrm>
                  <a:off x="5169880" y="1776372"/>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1" name="手繪多邊形: 圖案 370">
                  <a:extLst>
                    <a:ext uri="{FF2B5EF4-FFF2-40B4-BE49-F238E27FC236}">
                      <a16:creationId xmlns:a16="http://schemas.microsoft.com/office/drawing/2014/main" id="{7D359DF4-AEDD-48F1-9377-E14185DA843C}"/>
                    </a:ext>
                  </a:extLst>
                </p:cNvPr>
                <p:cNvSpPr/>
                <p:nvPr/>
              </p:nvSpPr>
              <p:spPr>
                <a:xfrm>
                  <a:off x="5545800" y="1626512"/>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72" name="群組 371">
                  <a:extLst>
                    <a:ext uri="{FF2B5EF4-FFF2-40B4-BE49-F238E27FC236}">
                      <a16:creationId xmlns:a16="http://schemas.microsoft.com/office/drawing/2014/main" id="{5953CF1E-25C3-4C1F-8623-384F741A9E9E}"/>
                    </a:ext>
                  </a:extLst>
                </p:cNvPr>
                <p:cNvGrpSpPr/>
                <p:nvPr/>
              </p:nvGrpSpPr>
              <p:grpSpPr>
                <a:xfrm>
                  <a:off x="5322609" y="765230"/>
                  <a:ext cx="230939" cy="974879"/>
                  <a:chOff x="4495968" y="2784340"/>
                  <a:chExt cx="159852" cy="631912"/>
                </a:xfrm>
                <a:solidFill>
                  <a:schemeClr val="tx1">
                    <a:lumMod val="20000"/>
                    <a:lumOff val="80000"/>
                  </a:schemeClr>
                </a:solidFill>
              </p:grpSpPr>
              <p:sp>
                <p:nvSpPr>
                  <p:cNvPr id="375" name="矩形 374">
                    <a:extLst>
                      <a:ext uri="{FF2B5EF4-FFF2-40B4-BE49-F238E27FC236}">
                        <a16:creationId xmlns:a16="http://schemas.microsoft.com/office/drawing/2014/main" id="{D4129BCC-5173-47C3-8610-43063B3E2B8C}"/>
                      </a:ext>
                    </a:extLst>
                  </p:cNvPr>
                  <p:cNvSpPr/>
                  <p:nvPr/>
                </p:nvSpPr>
                <p:spPr>
                  <a:xfrm>
                    <a:off x="4495968" y="2851149"/>
                    <a:ext cx="106476" cy="565103"/>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6" name="手繪多邊形: 圖案 375">
                    <a:extLst>
                      <a:ext uri="{FF2B5EF4-FFF2-40B4-BE49-F238E27FC236}">
                        <a16:creationId xmlns:a16="http://schemas.microsoft.com/office/drawing/2014/main" id="{CEA322C2-1E29-42F9-BD5C-392DFF440E5E}"/>
                      </a:ext>
                    </a:extLst>
                  </p:cNvPr>
                  <p:cNvSpPr/>
                  <p:nvPr/>
                </p:nvSpPr>
                <p:spPr>
                  <a:xfrm>
                    <a:off x="4605619" y="2868930"/>
                    <a:ext cx="45719" cy="536574"/>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7" name="手繪多邊形: 圖案 376">
                    <a:extLst>
                      <a:ext uri="{FF2B5EF4-FFF2-40B4-BE49-F238E27FC236}">
                        <a16:creationId xmlns:a16="http://schemas.microsoft.com/office/drawing/2014/main" id="{88ED8DF3-6847-4B3C-984A-4A1A2D1D34E0}"/>
                      </a:ext>
                    </a:extLst>
                  </p:cNvPr>
                  <p:cNvSpPr/>
                  <p:nvPr/>
                </p:nvSpPr>
                <p:spPr>
                  <a:xfrm>
                    <a:off x="4610100" y="2796540"/>
                    <a:ext cx="45720" cy="607695"/>
                  </a:xfrm>
                  <a:custGeom>
                    <a:avLst/>
                    <a:gdLst>
                      <a:gd name="connsiteX0" fmla="*/ 0 w 45720"/>
                      <a:gd name="connsiteY0" fmla="*/ 607695 h 607695"/>
                      <a:gd name="connsiteX1" fmla="*/ 45720 w 45720"/>
                      <a:gd name="connsiteY1" fmla="*/ 546735 h 607695"/>
                      <a:gd name="connsiteX2" fmla="*/ 45720 w 45720"/>
                      <a:gd name="connsiteY2" fmla="*/ 0 h 607695"/>
                      <a:gd name="connsiteX3" fmla="*/ 1905 w 45720"/>
                      <a:gd name="connsiteY3" fmla="*/ 49530 h 607695"/>
                      <a:gd name="connsiteX4" fmla="*/ 0 w 45720"/>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607695">
                        <a:moveTo>
                          <a:pt x="0" y="607695"/>
                        </a:moveTo>
                        <a:lnTo>
                          <a:pt x="45720" y="546735"/>
                        </a:lnTo>
                        <a:lnTo>
                          <a:pt x="45720" y="0"/>
                        </a:lnTo>
                        <a:lnTo>
                          <a:pt x="1905" y="49530"/>
                        </a:lnTo>
                        <a:lnTo>
                          <a:pt x="0" y="607695"/>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8" name="手繪多邊形: 圖案 377">
                    <a:extLst>
                      <a:ext uri="{FF2B5EF4-FFF2-40B4-BE49-F238E27FC236}">
                        <a16:creationId xmlns:a16="http://schemas.microsoft.com/office/drawing/2014/main" id="{CF020B01-D90F-4379-8AF0-B53A15B6B5A0}"/>
                      </a:ext>
                    </a:extLst>
                  </p:cNvPr>
                  <p:cNvSpPr/>
                  <p:nvPr/>
                </p:nvSpPr>
                <p:spPr>
                  <a:xfrm>
                    <a:off x="4495968" y="2784340"/>
                    <a:ext cx="159852" cy="72390"/>
                  </a:xfrm>
                  <a:custGeom>
                    <a:avLst/>
                    <a:gdLst>
                      <a:gd name="connsiteX0" fmla="*/ 0 w 182880"/>
                      <a:gd name="connsiteY0" fmla="*/ 85725 h 97155"/>
                      <a:gd name="connsiteX1" fmla="*/ 76200 w 182880"/>
                      <a:gd name="connsiteY1" fmla="*/ 1905 h 97155"/>
                      <a:gd name="connsiteX2" fmla="*/ 182880 w 182880"/>
                      <a:gd name="connsiteY2" fmla="*/ 0 h 97155"/>
                      <a:gd name="connsiteX3" fmla="*/ 112395 w 182880"/>
                      <a:gd name="connsiteY3" fmla="*/ 97155 h 97155"/>
                      <a:gd name="connsiteX4" fmla="*/ 0 w 182880"/>
                      <a:gd name="connsiteY4" fmla="*/ 85725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97155">
                        <a:moveTo>
                          <a:pt x="0" y="85725"/>
                        </a:moveTo>
                        <a:lnTo>
                          <a:pt x="76200" y="1905"/>
                        </a:lnTo>
                        <a:lnTo>
                          <a:pt x="182880" y="0"/>
                        </a:lnTo>
                        <a:lnTo>
                          <a:pt x="112395" y="97155"/>
                        </a:lnTo>
                        <a:lnTo>
                          <a:pt x="0" y="85725"/>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3" name="橢圓 372">
                  <a:extLst>
                    <a:ext uri="{FF2B5EF4-FFF2-40B4-BE49-F238E27FC236}">
                      <a16:creationId xmlns:a16="http://schemas.microsoft.com/office/drawing/2014/main" id="{6D711C0D-DFE1-4F19-B9FD-A7B343ED8096}"/>
                    </a:ext>
                  </a:extLst>
                </p:cNvPr>
                <p:cNvSpPr/>
                <p:nvPr/>
              </p:nvSpPr>
              <p:spPr>
                <a:xfrm>
                  <a:off x="5343874" y="1577187"/>
                  <a:ext cx="110490" cy="11049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424" name="群組 423">
            <a:extLst>
              <a:ext uri="{FF2B5EF4-FFF2-40B4-BE49-F238E27FC236}">
                <a16:creationId xmlns:a16="http://schemas.microsoft.com/office/drawing/2014/main" id="{7BDFBD20-086A-4DC6-81F3-85B316D4A014}"/>
              </a:ext>
            </a:extLst>
          </p:cNvPr>
          <p:cNvGrpSpPr/>
          <p:nvPr/>
        </p:nvGrpSpPr>
        <p:grpSpPr>
          <a:xfrm>
            <a:off x="5242236" y="1478104"/>
            <a:ext cx="3823419" cy="1776776"/>
            <a:chOff x="5242236" y="1478104"/>
            <a:chExt cx="3823419" cy="1776776"/>
          </a:xfrm>
        </p:grpSpPr>
        <p:grpSp>
          <p:nvGrpSpPr>
            <p:cNvPr id="413" name="群組 412">
              <a:extLst>
                <a:ext uri="{FF2B5EF4-FFF2-40B4-BE49-F238E27FC236}">
                  <a16:creationId xmlns:a16="http://schemas.microsoft.com/office/drawing/2014/main" id="{D2977769-1598-46E8-8B1A-F790575301CA}"/>
                </a:ext>
              </a:extLst>
            </p:cNvPr>
            <p:cNvGrpSpPr/>
            <p:nvPr/>
          </p:nvGrpSpPr>
          <p:grpSpPr>
            <a:xfrm>
              <a:off x="5242236" y="1478104"/>
              <a:ext cx="3823419" cy="1769155"/>
              <a:chOff x="5501509" y="1950912"/>
              <a:chExt cx="3823419" cy="1769155"/>
            </a:xfrm>
          </p:grpSpPr>
          <p:cxnSp>
            <p:nvCxnSpPr>
              <p:cNvPr id="27" name="直線接點 26">
                <a:extLst>
                  <a:ext uri="{FF2B5EF4-FFF2-40B4-BE49-F238E27FC236}">
                    <a16:creationId xmlns:a16="http://schemas.microsoft.com/office/drawing/2014/main" id="{DCA85FF7-6A8F-4B8D-B15B-DE1EC8F83338}"/>
                  </a:ext>
                </a:extLst>
              </p:cNvPr>
              <p:cNvCxnSpPr>
                <a:cxnSpLocks/>
              </p:cNvCxnSpPr>
              <p:nvPr/>
            </p:nvCxnSpPr>
            <p:spPr>
              <a:xfrm flipV="1">
                <a:off x="7052019" y="3720066"/>
                <a:ext cx="613292" cy="1"/>
              </a:xfrm>
              <a:prstGeom prst="line">
                <a:avLst/>
              </a:prstGeom>
              <a:ln w="28575">
                <a:solidFill>
                  <a:schemeClr val="bg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9" name="群組 408">
                <a:extLst>
                  <a:ext uri="{FF2B5EF4-FFF2-40B4-BE49-F238E27FC236}">
                    <a16:creationId xmlns:a16="http://schemas.microsoft.com/office/drawing/2014/main" id="{C9887AB1-BDAF-4342-8B26-34F0CE0209BC}"/>
                  </a:ext>
                </a:extLst>
              </p:cNvPr>
              <p:cNvGrpSpPr/>
              <p:nvPr/>
            </p:nvGrpSpPr>
            <p:grpSpPr>
              <a:xfrm>
                <a:off x="5501509" y="1950912"/>
                <a:ext cx="3823419" cy="1310830"/>
                <a:chOff x="6216522" y="2017258"/>
                <a:chExt cx="3823419" cy="1310830"/>
              </a:xfrm>
            </p:grpSpPr>
            <p:sp>
              <p:nvSpPr>
                <p:cNvPr id="133" name="矩形: 圓角 132">
                  <a:extLst>
                    <a:ext uri="{FF2B5EF4-FFF2-40B4-BE49-F238E27FC236}">
                      <a16:creationId xmlns:a16="http://schemas.microsoft.com/office/drawing/2014/main" id="{5C224CD6-61A4-4902-A5E1-8FF89DC3ADB3}"/>
                    </a:ext>
                  </a:extLst>
                </p:cNvPr>
                <p:cNvSpPr/>
                <p:nvPr/>
              </p:nvSpPr>
              <p:spPr>
                <a:xfrm>
                  <a:off x="6216522" y="2017258"/>
                  <a:ext cx="3823419" cy="1310830"/>
                </a:xfrm>
                <a:prstGeom prst="roundRect">
                  <a:avLst>
                    <a:gd name="adj" fmla="val 8919"/>
                  </a:avLst>
                </a:prstGeom>
                <a:solidFill>
                  <a:srgbClr val="5988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99" name="圖片 398">
                  <a:extLst>
                    <a:ext uri="{FF2B5EF4-FFF2-40B4-BE49-F238E27FC236}">
                      <a16:creationId xmlns:a16="http://schemas.microsoft.com/office/drawing/2014/main" id="{AB418FA6-4135-4433-9A99-389824461ABE}"/>
                    </a:ext>
                  </a:extLst>
                </p:cNvPr>
                <p:cNvPicPr>
                  <a:picLocks noChangeAspect="1"/>
                </p:cNvPicPr>
                <p:nvPr/>
              </p:nvPicPr>
              <p:blipFill>
                <a:blip r:embed="rId4"/>
                <a:stretch>
                  <a:fillRect/>
                </a:stretch>
              </p:blipFill>
              <p:spPr>
                <a:xfrm>
                  <a:off x="6278090" y="2244787"/>
                  <a:ext cx="885616" cy="830997"/>
                </a:xfrm>
                <a:prstGeom prst="rect">
                  <a:avLst/>
                </a:prstGeom>
              </p:spPr>
            </p:pic>
          </p:grpSp>
          <p:sp>
            <p:nvSpPr>
              <p:cNvPr id="412" name="Text Placeholder 9">
                <a:extLst>
                  <a:ext uri="{FF2B5EF4-FFF2-40B4-BE49-F238E27FC236}">
                    <a16:creationId xmlns:a16="http://schemas.microsoft.com/office/drawing/2014/main" id="{7C078B3D-49D1-49DA-BC29-5020AFDAE52C}"/>
                  </a:ext>
                </a:extLst>
              </p:cNvPr>
              <p:cNvSpPr txBox="1">
                <a:spLocks/>
              </p:cNvSpPr>
              <p:nvPr/>
            </p:nvSpPr>
            <p:spPr>
              <a:xfrm>
                <a:off x="6497900" y="2218222"/>
                <a:ext cx="2721355" cy="830997"/>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3. Accurately simulate the dynamic response of structures.   </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cxnSp>
          <p:nvCxnSpPr>
            <p:cNvPr id="418" name="直線接點 417">
              <a:extLst>
                <a:ext uri="{FF2B5EF4-FFF2-40B4-BE49-F238E27FC236}">
                  <a16:creationId xmlns:a16="http://schemas.microsoft.com/office/drawing/2014/main" id="{9B9B301A-09DF-445F-B27E-FC88AB58EFDB}"/>
                </a:ext>
              </a:extLst>
            </p:cNvPr>
            <p:cNvCxnSpPr>
              <a:cxnSpLocks/>
            </p:cNvCxnSpPr>
            <p:nvPr/>
          </p:nvCxnSpPr>
          <p:spPr>
            <a:xfrm flipV="1">
              <a:off x="7396986" y="2788934"/>
              <a:ext cx="0" cy="465946"/>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5" name="群組 424">
            <a:extLst>
              <a:ext uri="{FF2B5EF4-FFF2-40B4-BE49-F238E27FC236}">
                <a16:creationId xmlns:a16="http://schemas.microsoft.com/office/drawing/2014/main" id="{C7A585D1-71D2-49DB-8308-603FFA25F625}"/>
              </a:ext>
            </a:extLst>
          </p:cNvPr>
          <p:cNvGrpSpPr/>
          <p:nvPr/>
        </p:nvGrpSpPr>
        <p:grpSpPr>
          <a:xfrm>
            <a:off x="84782" y="3395526"/>
            <a:ext cx="4507699" cy="1282547"/>
            <a:chOff x="84782" y="3395526"/>
            <a:chExt cx="4507699" cy="1282547"/>
          </a:xfrm>
        </p:grpSpPr>
        <p:sp>
          <p:nvSpPr>
            <p:cNvPr id="134" name="矩形: 圓角 133">
              <a:extLst>
                <a:ext uri="{FF2B5EF4-FFF2-40B4-BE49-F238E27FC236}">
                  <a16:creationId xmlns:a16="http://schemas.microsoft.com/office/drawing/2014/main" id="{C056C4F9-D12E-4859-9F91-F337760E289E}"/>
                </a:ext>
              </a:extLst>
            </p:cNvPr>
            <p:cNvSpPr/>
            <p:nvPr/>
          </p:nvSpPr>
          <p:spPr>
            <a:xfrm>
              <a:off x="84782" y="3395526"/>
              <a:ext cx="4140241" cy="1282547"/>
            </a:xfrm>
            <a:prstGeom prst="roundRect">
              <a:avLst>
                <a:gd name="adj" fmla="val 8919"/>
              </a:avLst>
            </a:prstGeom>
            <a:solidFill>
              <a:srgbClr val="5988B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4" name="Text Placeholder 9">
              <a:extLst>
                <a:ext uri="{FF2B5EF4-FFF2-40B4-BE49-F238E27FC236}">
                  <a16:creationId xmlns:a16="http://schemas.microsoft.com/office/drawing/2014/main" id="{E71019FE-338A-474F-BD92-D48695ED3310}"/>
                </a:ext>
              </a:extLst>
            </p:cNvPr>
            <p:cNvSpPr txBox="1">
              <a:spLocks/>
            </p:cNvSpPr>
            <p:nvPr/>
          </p:nvSpPr>
          <p:spPr>
            <a:xfrm>
              <a:off x="1154741" y="3669052"/>
              <a:ext cx="2940766" cy="830997"/>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2. Import them into FEA software and combine them for analysis.</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331" name="直線接點 330">
              <a:extLst>
                <a:ext uri="{FF2B5EF4-FFF2-40B4-BE49-F238E27FC236}">
                  <a16:creationId xmlns:a16="http://schemas.microsoft.com/office/drawing/2014/main" id="{40F6897D-E568-432E-9D1B-B4D0E9BD1584}"/>
                </a:ext>
              </a:extLst>
            </p:cNvPr>
            <p:cNvCxnSpPr>
              <a:cxnSpLocks/>
            </p:cNvCxnSpPr>
            <p:nvPr/>
          </p:nvCxnSpPr>
          <p:spPr>
            <a:xfrm>
              <a:off x="4572000" y="3663596"/>
              <a:ext cx="0" cy="504945"/>
            </a:xfrm>
            <a:prstGeom prst="line">
              <a:avLst/>
            </a:prstGeom>
            <a:ln w="28575">
              <a:solidFill>
                <a:srgbClr val="FFFFFF"/>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8194" name="Picture 2" descr="Sap2000 v17 download - acetoreport">
              <a:extLst>
                <a:ext uri="{FF2B5EF4-FFF2-40B4-BE49-F238E27FC236}">
                  <a16:creationId xmlns:a16="http://schemas.microsoft.com/office/drawing/2014/main" id="{BE82402B-AD95-4798-B1C5-A01774D11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20" y="3540048"/>
              <a:ext cx="781162" cy="781162"/>
            </a:xfrm>
            <a:prstGeom prst="rect">
              <a:avLst/>
            </a:prstGeom>
            <a:noFill/>
            <a:extLst>
              <a:ext uri="{909E8E84-426E-40DD-AFC4-6F175D3DCCD1}">
                <a14:hiddenFill xmlns:a14="http://schemas.microsoft.com/office/drawing/2010/main">
                  <a:solidFill>
                    <a:srgbClr val="FFFFFF"/>
                  </a:solidFill>
                </a14:hiddenFill>
              </a:ext>
            </a:extLst>
          </p:spPr>
        </p:pic>
        <p:sp>
          <p:nvSpPr>
            <p:cNvPr id="403" name="Text Placeholder 9">
              <a:extLst>
                <a:ext uri="{FF2B5EF4-FFF2-40B4-BE49-F238E27FC236}">
                  <a16:creationId xmlns:a16="http://schemas.microsoft.com/office/drawing/2014/main" id="{8B8EE59F-BE9A-4A06-B20B-210A69B2FCDF}"/>
                </a:ext>
              </a:extLst>
            </p:cNvPr>
            <p:cNvSpPr txBox="1">
              <a:spLocks/>
            </p:cNvSpPr>
            <p:nvPr/>
          </p:nvSpPr>
          <p:spPr>
            <a:xfrm>
              <a:off x="189185" y="4351038"/>
              <a:ext cx="1112148" cy="2215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sz="16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SAP2000</a:t>
              </a:r>
            </a:p>
          </p:txBody>
        </p:sp>
        <p:cxnSp>
          <p:nvCxnSpPr>
            <p:cNvPr id="422" name="直線接點 421">
              <a:extLst>
                <a:ext uri="{FF2B5EF4-FFF2-40B4-BE49-F238E27FC236}">
                  <a16:creationId xmlns:a16="http://schemas.microsoft.com/office/drawing/2014/main" id="{BEAE6473-A6AF-4B60-9DCA-BAF295EDCCE6}"/>
                </a:ext>
              </a:extLst>
            </p:cNvPr>
            <p:cNvCxnSpPr>
              <a:cxnSpLocks/>
            </p:cNvCxnSpPr>
            <p:nvPr/>
          </p:nvCxnSpPr>
          <p:spPr>
            <a:xfrm>
              <a:off x="4225023" y="4168541"/>
              <a:ext cx="367458" cy="0"/>
            </a:xfrm>
            <a:prstGeom prst="line">
              <a:avLst/>
            </a:prstGeom>
            <a:ln w="28575">
              <a:solidFill>
                <a:srgbClr val="FFF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7" name="投影片編號版面配置區 4">
            <a:extLst>
              <a:ext uri="{FF2B5EF4-FFF2-40B4-BE49-F238E27FC236}">
                <a16:creationId xmlns:a16="http://schemas.microsoft.com/office/drawing/2014/main" id="{8FAF8135-1DE9-4BAF-BD0C-FBA79B7B9A7E}"/>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12</a:t>
            </a:fld>
            <a:endParaRPr lang="en-US" dirty="0">
              <a:solidFill>
                <a:schemeClr val="bg1"/>
              </a:solidFill>
            </a:endParaRPr>
          </a:p>
        </p:txBody>
      </p:sp>
    </p:spTree>
    <p:extLst>
      <p:ext uri="{BB962C8B-B14F-4D97-AF65-F5344CB8AC3E}">
        <p14:creationId xmlns:p14="http://schemas.microsoft.com/office/powerpoint/2010/main" val="42751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anim calcmode="lin" valueType="num">
                                      <p:cBhvr>
                                        <p:cTn id="8" dur="1000" fill="hold"/>
                                        <p:tgtEl>
                                          <p:spTgt spid="405"/>
                                        </p:tgtEl>
                                        <p:attrNameLst>
                                          <p:attrName>ppt_x</p:attrName>
                                        </p:attrNameLst>
                                      </p:cBhvr>
                                      <p:tavLst>
                                        <p:tav tm="0">
                                          <p:val>
                                            <p:strVal val="#ppt_x"/>
                                          </p:val>
                                        </p:tav>
                                        <p:tav tm="100000">
                                          <p:val>
                                            <p:strVal val="#ppt_x"/>
                                          </p:val>
                                        </p:tav>
                                      </p:tavLst>
                                    </p:anim>
                                    <p:anim calcmode="lin" valueType="num">
                                      <p:cBhvr>
                                        <p:cTn id="9" dur="1000" fill="hold"/>
                                        <p:tgtEl>
                                          <p:spTgt spid="4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5"/>
                                        </p:tgtEl>
                                        <p:attrNameLst>
                                          <p:attrName>style.visibility</p:attrName>
                                        </p:attrNameLst>
                                      </p:cBhvr>
                                      <p:to>
                                        <p:strVal val="visible"/>
                                      </p:to>
                                    </p:set>
                                    <p:animEffect transition="in" filter="fade">
                                      <p:cBhvr>
                                        <p:cTn id="14" dur="1000"/>
                                        <p:tgtEl>
                                          <p:spTgt spid="425"/>
                                        </p:tgtEl>
                                      </p:cBhvr>
                                    </p:animEffect>
                                    <p:anim calcmode="lin" valueType="num">
                                      <p:cBhvr>
                                        <p:cTn id="15" dur="1000" fill="hold"/>
                                        <p:tgtEl>
                                          <p:spTgt spid="425"/>
                                        </p:tgtEl>
                                        <p:attrNameLst>
                                          <p:attrName>ppt_x</p:attrName>
                                        </p:attrNameLst>
                                      </p:cBhvr>
                                      <p:tavLst>
                                        <p:tav tm="0">
                                          <p:val>
                                            <p:strVal val="#ppt_x"/>
                                          </p:val>
                                        </p:tav>
                                        <p:tav tm="100000">
                                          <p:val>
                                            <p:strVal val="#ppt_x"/>
                                          </p:val>
                                        </p:tav>
                                      </p:tavLst>
                                    </p:anim>
                                    <p:anim calcmode="lin" valueType="num">
                                      <p:cBhvr>
                                        <p:cTn id="16" dur="1000" fill="hold"/>
                                        <p:tgtEl>
                                          <p:spTgt spid="4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4"/>
                                        </p:tgtEl>
                                        <p:attrNameLst>
                                          <p:attrName>style.visibility</p:attrName>
                                        </p:attrNameLst>
                                      </p:cBhvr>
                                      <p:to>
                                        <p:strVal val="visible"/>
                                      </p:to>
                                    </p:set>
                                    <p:animEffect transition="in" filter="fade">
                                      <p:cBhvr>
                                        <p:cTn id="21" dur="1000"/>
                                        <p:tgtEl>
                                          <p:spTgt spid="424"/>
                                        </p:tgtEl>
                                      </p:cBhvr>
                                    </p:animEffect>
                                    <p:anim calcmode="lin" valueType="num">
                                      <p:cBhvr>
                                        <p:cTn id="22" dur="1000" fill="hold"/>
                                        <p:tgtEl>
                                          <p:spTgt spid="424"/>
                                        </p:tgtEl>
                                        <p:attrNameLst>
                                          <p:attrName>ppt_x</p:attrName>
                                        </p:attrNameLst>
                                      </p:cBhvr>
                                      <p:tavLst>
                                        <p:tav tm="0">
                                          <p:val>
                                            <p:strVal val="#ppt_x"/>
                                          </p:val>
                                        </p:tav>
                                        <p:tav tm="100000">
                                          <p:val>
                                            <p:strVal val="#ppt_x"/>
                                          </p:val>
                                        </p:tav>
                                      </p:tavLst>
                                    </p:anim>
                                    <p:anim calcmode="lin" valueType="num">
                                      <p:cBhvr>
                                        <p:cTn id="23" dur="1000" fill="hold"/>
                                        <p:tgtEl>
                                          <p:spTgt spid="4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13</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3" name="群組 2">
            <a:extLst>
              <a:ext uri="{FF2B5EF4-FFF2-40B4-BE49-F238E27FC236}">
                <a16:creationId xmlns:a16="http://schemas.microsoft.com/office/drawing/2014/main" id="{8540C448-861B-4F36-ACA8-3DD7046A4D25}"/>
              </a:ext>
            </a:extLst>
          </p:cNvPr>
          <p:cNvGrpSpPr/>
          <p:nvPr/>
        </p:nvGrpSpPr>
        <p:grpSpPr>
          <a:xfrm>
            <a:off x="162150" y="788104"/>
            <a:ext cx="3469036" cy="3902658"/>
            <a:chOff x="172644" y="830545"/>
            <a:chExt cx="3469036" cy="3902658"/>
          </a:xfrm>
        </p:grpSpPr>
        <p:sp>
          <p:nvSpPr>
            <p:cNvPr id="21" name="矩形 20">
              <a:extLst>
                <a:ext uri="{FF2B5EF4-FFF2-40B4-BE49-F238E27FC236}">
                  <a16:creationId xmlns:a16="http://schemas.microsoft.com/office/drawing/2014/main" id="{5E443E48-C254-4E6F-9FD6-9EEA913062EC}"/>
                </a:ext>
              </a:extLst>
            </p:cNvPr>
            <p:cNvSpPr/>
            <p:nvPr/>
          </p:nvSpPr>
          <p:spPr>
            <a:xfrm>
              <a:off x="202729" y="1175985"/>
              <a:ext cx="3429388" cy="3557218"/>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84ED1229-37C2-42C9-B76B-789DC68CE49C}"/>
                </a:ext>
              </a:extLst>
            </p:cNvPr>
            <p:cNvGrpSpPr/>
            <p:nvPr/>
          </p:nvGrpSpPr>
          <p:grpSpPr>
            <a:xfrm>
              <a:off x="172644" y="830545"/>
              <a:ext cx="3469036" cy="565899"/>
              <a:chOff x="0" y="1054393"/>
              <a:chExt cx="3469036" cy="565899"/>
            </a:xfrm>
          </p:grpSpPr>
          <p:sp>
            <p:nvSpPr>
              <p:cNvPr id="35" name="矩形 34">
                <a:extLst>
                  <a:ext uri="{FF2B5EF4-FFF2-40B4-BE49-F238E27FC236}">
                    <a16:creationId xmlns:a16="http://schemas.microsoft.com/office/drawing/2014/main" id="{2D3E1F4D-0F05-4860-9741-FFA23C3ACE44}"/>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 Placeholder 9">
                <a:extLst>
                  <a:ext uri="{FF2B5EF4-FFF2-40B4-BE49-F238E27FC236}">
                    <a16:creationId xmlns:a16="http://schemas.microsoft.com/office/drawing/2014/main" id="{C6BF1F27-F77B-4589-B17B-16692582DA97}"/>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sp>
          <p:nvSpPr>
            <p:cNvPr id="33" name="矩形 32">
              <a:extLst>
                <a:ext uri="{FF2B5EF4-FFF2-40B4-BE49-F238E27FC236}">
                  <a16:creationId xmlns:a16="http://schemas.microsoft.com/office/drawing/2014/main" id="{6701CB23-B308-4322-B983-4D66B1A5E28B}"/>
                </a:ext>
              </a:extLst>
            </p:cNvPr>
            <p:cNvSpPr/>
            <p:nvPr/>
          </p:nvSpPr>
          <p:spPr>
            <a:xfrm>
              <a:off x="490073" y="1499720"/>
              <a:ext cx="2883600" cy="43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Text Placeholder 9">
              <a:extLst>
                <a:ext uri="{FF2B5EF4-FFF2-40B4-BE49-F238E27FC236}">
                  <a16:creationId xmlns:a16="http://schemas.microsoft.com/office/drawing/2014/main" id="{C159C95C-003C-4A72-A88F-7FC0A2304F3F}"/>
                </a:ext>
              </a:extLst>
            </p:cNvPr>
            <p:cNvSpPr txBox="1">
              <a:spLocks/>
            </p:cNvSpPr>
            <p:nvPr/>
          </p:nvSpPr>
          <p:spPr>
            <a:xfrm>
              <a:off x="604013" y="1594568"/>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materials</a:t>
              </a:r>
            </a:p>
          </p:txBody>
        </p:sp>
        <p:sp>
          <p:nvSpPr>
            <p:cNvPr id="31" name="矩形 30">
              <a:extLst>
                <a:ext uri="{FF2B5EF4-FFF2-40B4-BE49-F238E27FC236}">
                  <a16:creationId xmlns:a16="http://schemas.microsoft.com/office/drawing/2014/main" id="{6DC2CE60-C7BB-49E3-AB43-31D2F9576B0B}"/>
                </a:ext>
              </a:extLst>
            </p:cNvPr>
            <p:cNvSpPr/>
            <p:nvPr/>
          </p:nvSpPr>
          <p:spPr>
            <a:xfrm>
              <a:off x="490073" y="2324059"/>
              <a:ext cx="2883600" cy="43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Text Placeholder 9">
              <a:extLst>
                <a:ext uri="{FF2B5EF4-FFF2-40B4-BE49-F238E27FC236}">
                  <a16:creationId xmlns:a16="http://schemas.microsoft.com/office/drawing/2014/main" id="{7DBB7928-3610-419D-827C-3995C85E2FF8}"/>
                </a:ext>
              </a:extLst>
            </p:cNvPr>
            <p:cNvSpPr txBox="1">
              <a:spLocks/>
            </p:cNvSpPr>
            <p:nvPr/>
          </p:nvSpPr>
          <p:spPr>
            <a:xfrm>
              <a:off x="604013" y="2394913"/>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cyclic load</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5" name="Text Placeholder 9">
              <a:extLst>
                <a:ext uri="{FF2B5EF4-FFF2-40B4-BE49-F238E27FC236}">
                  <a16:creationId xmlns:a16="http://schemas.microsoft.com/office/drawing/2014/main" id="{1032AE7E-EEB8-425E-AD54-36B8607F59D9}"/>
                </a:ext>
              </a:extLst>
            </p:cNvPr>
            <p:cNvSpPr txBox="1">
              <a:spLocks/>
            </p:cNvSpPr>
            <p:nvPr/>
          </p:nvSpPr>
          <p:spPr>
            <a:xfrm>
              <a:off x="1480669" y="3101528"/>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9" name="矩形 28">
              <a:extLst>
                <a:ext uri="{FF2B5EF4-FFF2-40B4-BE49-F238E27FC236}">
                  <a16:creationId xmlns:a16="http://schemas.microsoft.com/office/drawing/2014/main" id="{B3BDF509-638D-4390-80A8-C3F391A768E8}"/>
                </a:ext>
              </a:extLst>
            </p:cNvPr>
            <p:cNvSpPr/>
            <p:nvPr/>
          </p:nvSpPr>
          <p:spPr>
            <a:xfrm>
              <a:off x="490055" y="3148398"/>
              <a:ext cx="2883600" cy="43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 Placeholder 9">
              <a:extLst>
                <a:ext uri="{FF2B5EF4-FFF2-40B4-BE49-F238E27FC236}">
                  <a16:creationId xmlns:a16="http://schemas.microsoft.com/office/drawing/2014/main" id="{8E46120D-F0A8-4283-BA3C-C9A9C8D2E1FB}"/>
                </a:ext>
              </a:extLst>
            </p:cNvPr>
            <p:cNvSpPr txBox="1">
              <a:spLocks/>
            </p:cNvSpPr>
            <p:nvPr/>
          </p:nvSpPr>
          <p:spPr>
            <a:xfrm>
              <a:off x="380719" y="3233914"/>
              <a:ext cx="3031718"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plastic hinge</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27" name="直線單箭頭接點 26">
              <a:extLst>
                <a:ext uri="{FF2B5EF4-FFF2-40B4-BE49-F238E27FC236}">
                  <a16:creationId xmlns:a16="http://schemas.microsoft.com/office/drawing/2014/main" id="{73555BDF-85A7-49E3-81B9-ADCE190DAB41}"/>
                </a:ext>
              </a:extLst>
            </p:cNvPr>
            <p:cNvCxnSpPr>
              <a:cxnSpLocks/>
            </p:cNvCxnSpPr>
            <p:nvPr/>
          </p:nvCxnSpPr>
          <p:spPr>
            <a:xfrm>
              <a:off x="1896944" y="1957120"/>
              <a:ext cx="0" cy="3240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63EAAB-B2CA-4271-B340-70E39F205078}"/>
                </a:ext>
              </a:extLst>
            </p:cNvPr>
            <p:cNvCxnSpPr>
              <a:cxnSpLocks/>
            </p:cNvCxnSpPr>
            <p:nvPr/>
          </p:nvCxnSpPr>
          <p:spPr>
            <a:xfrm>
              <a:off x="1899844" y="2806859"/>
              <a:ext cx="0" cy="3240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FF40CF2-BD55-482C-976F-A97B7B75F1E9}"/>
                </a:ext>
              </a:extLst>
            </p:cNvPr>
            <p:cNvSpPr/>
            <p:nvPr/>
          </p:nvSpPr>
          <p:spPr>
            <a:xfrm>
              <a:off x="490055" y="3972736"/>
              <a:ext cx="2883600" cy="6804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 Placeholder 9">
              <a:extLst>
                <a:ext uri="{FF2B5EF4-FFF2-40B4-BE49-F238E27FC236}">
                  <a16:creationId xmlns:a16="http://schemas.microsoft.com/office/drawing/2014/main" id="{460629A3-33FD-4D5A-871D-96A116B98FCF}"/>
                </a:ext>
              </a:extLst>
            </p:cNvPr>
            <p:cNvSpPr txBox="1">
              <a:spLocks/>
            </p:cNvSpPr>
            <p:nvPr/>
          </p:nvSpPr>
          <p:spPr>
            <a:xfrm>
              <a:off x="405658" y="4015353"/>
              <a:ext cx="3031718" cy="630943"/>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Simulate the </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response of structures</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0" name="直線單箭頭接點 39">
              <a:extLst>
                <a:ext uri="{FF2B5EF4-FFF2-40B4-BE49-F238E27FC236}">
                  <a16:creationId xmlns:a16="http://schemas.microsoft.com/office/drawing/2014/main" id="{4A9303F1-2B23-41CE-8A61-1296E9DAA554}"/>
                </a:ext>
              </a:extLst>
            </p:cNvPr>
            <p:cNvCxnSpPr>
              <a:cxnSpLocks/>
            </p:cNvCxnSpPr>
            <p:nvPr/>
          </p:nvCxnSpPr>
          <p:spPr>
            <a:xfrm>
              <a:off x="1912544" y="3614614"/>
              <a:ext cx="0" cy="3240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圖片 3">
            <a:extLst>
              <a:ext uri="{FF2B5EF4-FFF2-40B4-BE49-F238E27FC236}">
                <a16:creationId xmlns:a16="http://schemas.microsoft.com/office/drawing/2014/main" id="{ABDCE543-BED9-41B3-B25C-0F996B8346E0}"/>
              </a:ext>
            </a:extLst>
          </p:cNvPr>
          <p:cNvPicPr>
            <a:picLocks noChangeAspect="1"/>
          </p:cNvPicPr>
          <p:nvPr/>
        </p:nvPicPr>
        <p:blipFill>
          <a:blip r:embed="rId5"/>
          <a:stretch>
            <a:fillRect/>
          </a:stretch>
        </p:blipFill>
        <p:spPr>
          <a:xfrm>
            <a:off x="4671062" y="1679781"/>
            <a:ext cx="3375658" cy="2907998"/>
          </a:xfrm>
          <a:prstGeom prst="rect">
            <a:avLst/>
          </a:prstGeom>
        </p:spPr>
      </p:pic>
      <p:grpSp>
        <p:nvGrpSpPr>
          <p:cNvPr id="5" name="群組 4">
            <a:extLst>
              <a:ext uri="{FF2B5EF4-FFF2-40B4-BE49-F238E27FC236}">
                <a16:creationId xmlns:a16="http://schemas.microsoft.com/office/drawing/2014/main" id="{9B6251D3-2E6C-4FC4-ACE8-2B06E59F2066}"/>
              </a:ext>
            </a:extLst>
          </p:cNvPr>
          <p:cNvGrpSpPr/>
          <p:nvPr/>
        </p:nvGrpSpPr>
        <p:grpSpPr>
          <a:xfrm>
            <a:off x="5027504" y="793444"/>
            <a:ext cx="2662774" cy="829668"/>
            <a:chOff x="4443482" y="771990"/>
            <a:chExt cx="2662774" cy="829668"/>
          </a:xfrm>
        </p:grpSpPr>
        <p:pic>
          <p:nvPicPr>
            <p:cNvPr id="3074" name="Picture 2" descr="Sap2000">
              <a:extLst>
                <a:ext uri="{FF2B5EF4-FFF2-40B4-BE49-F238E27FC236}">
                  <a16:creationId xmlns:a16="http://schemas.microsoft.com/office/drawing/2014/main" id="{5305D29C-C99A-4C68-B965-331062AE1A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643" b="30643"/>
            <a:stretch/>
          </p:blipFill>
          <p:spPr bwMode="auto">
            <a:xfrm>
              <a:off x="4963131" y="771990"/>
              <a:ext cx="2143125" cy="8296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ap2000">
              <a:extLst>
                <a:ext uri="{FF2B5EF4-FFF2-40B4-BE49-F238E27FC236}">
                  <a16:creationId xmlns:a16="http://schemas.microsoft.com/office/drawing/2014/main" id="{2332DA43-4CBC-4D09-8253-90D30A09A7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482" y="931781"/>
              <a:ext cx="510086" cy="5100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448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14</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3" name="群組 2">
            <a:extLst>
              <a:ext uri="{FF2B5EF4-FFF2-40B4-BE49-F238E27FC236}">
                <a16:creationId xmlns:a16="http://schemas.microsoft.com/office/drawing/2014/main" id="{8540C448-861B-4F36-ACA8-3DD7046A4D25}"/>
              </a:ext>
            </a:extLst>
          </p:cNvPr>
          <p:cNvGrpSpPr/>
          <p:nvPr/>
        </p:nvGrpSpPr>
        <p:grpSpPr>
          <a:xfrm>
            <a:off x="162150" y="788104"/>
            <a:ext cx="3469036" cy="3902658"/>
            <a:chOff x="172644" y="830545"/>
            <a:chExt cx="3469036" cy="3902658"/>
          </a:xfrm>
        </p:grpSpPr>
        <p:sp>
          <p:nvSpPr>
            <p:cNvPr id="21" name="矩形 20">
              <a:extLst>
                <a:ext uri="{FF2B5EF4-FFF2-40B4-BE49-F238E27FC236}">
                  <a16:creationId xmlns:a16="http://schemas.microsoft.com/office/drawing/2014/main" id="{5E443E48-C254-4E6F-9FD6-9EEA913062EC}"/>
                </a:ext>
              </a:extLst>
            </p:cNvPr>
            <p:cNvSpPr/>
            <p:nvPr/>
          </p:nvSpPr>
          <p:spPr>
            <a:xfrm>
              <a:off x="202729" y="1175985"/>
              <a:ext cx="3429388" cy="3557218"/>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84ED1229-37C2-42C9-B76B-789DC68CE49C}"/>
                </a:ext>
              </a:extLst>
            </p:cNvPr>
            <p:cNvGrpSpPr/>
            <p:nvPr/>
          </p:nvGrpSpPr>
          <p:grpSpPr>
            <a:xfrm>
              <a:off x="172644" y="830545"/>
              <a:ext cx="3469036" cy="565899"/>
              <a:chOff x="0" y="1054393"/>
              <a:chExt cx="3469036" cy="565899"/>
            </a:xfrm>
          </p:grpSpPr>
          <p:sp>
            <p:nvSpPr>
              <p:cNvPr id="35" name="矩形 34">
                <a:extLst>
                  <a:ext uri="{FF2B5EF4-FFF2-40B4-BE49-F238E27FC236}">
                    <a16:creationId xmlns:a16="http://schemas.microsoft.com/office/drawing/2014/main" id="{2D3E1F4D-0F05-4860-9741-FFA23C3ACE44}"/>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 Placeholder 9">
                <a:extLst>
                  <a:ext uri="{FF2B5EF4-FFF2-40B4-BE49-F238E27FC236}">
                    <a16:creationId xmlns:a16="http://schemas.microsoft.com/office/drawing/2014/main" id="{C6BF1F27-F77B-4589-B17B-16692582DA97}"/>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sp>
          <p:nvSpPr>
            <p:cNvPr id="33" name="矩形 32">
              <a:extLst>
                <a:ext uri="{FF2B5EF4-FFF2-40B4-BE49-F238E27FC236}">
                  <a16:creationId xmlns:a16="http://schemas.microsoft.com/office/drawing/2014/main" id="{6701CB23-B308-4322-B983-4D66B1A5E28B}"/>
                </a:ext>
              </a:extLst>
            </p:cNvPr>
            <p:cNvSpPr/>
            <p:nvPr/>
          </p:nvSpPr>
          <p:spPr>
            <a:xfrm>
              <a:off x="490073" y="1499720"/>
              <a:ext cx="2883600" cy="43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Text Placeholder 9">
              <a:extLst>
                <a:ext uri="{FF2B5EF4-FFF2-40B4-BE49-F238E27FC236}">
                  <a16:creationId xmlns:a16="http://schemas.microsoft.com/office/drawing/2014/main" id="{C159C95C-003C-4A72-A88F-7FC0A2304F3F}"/>
                </a:ext>
              </a:extLst>
            </p:cNvPr>
            <p:cNvSpPr txBox="1">
              <a:spLocks/>
            </p:cNvSpPr>
            <p:nvPr/>
          </p:nvSpPr>
          <p:spPr>
            <a:xfrm>
              <a:off x="604013" y="1594568"/>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materials</a:t>
              </a:r>
            </a:p>
          </p:txBody>
        </p:sp>
        <p:sp>
          <p:nvSpPr>
            <p:cNvPr id="31" name="矩形 30">
              <a:extLst>
                <a:ext uri="{FF2B5EF4-FFF2-40B4-BE49-F238E27FC236}">
                  <a16:creationId xmlns:a16="http://schemas.microsoft.com/office/drawing/2014/main" id="{6DC2CE60-C7BB-49E3-AB43-31D2F9576B0B}"/>
                </a:ext>
              </a:extLst>
            </p:cNvPr>
            <p:cNvSpPr/>
            <p:nvPr/>
          </p:nvSpPr>
          <p:spPr>
            <a:xfrm>
              <a:off x="490073" y="2324059"/>
              <a:ext cx="28836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Text Placeholder 9">
              <a:extLst>
                <a:ext uri="{FF2B5EF4-FFF2-40B4-BE49-F238E27FC236}">
                  <a16:creationId xmlns:a16="http://schemas.microsoft.com/office/drawing/2014/main" id="{7DBB7928-3610-419D-827C-3995C85E2FF8}"/>
                </a:ext>
              </a:extLst>
            </p:cNvPr>
            <p:cNvSpPr txBox="1">
              <a:spLocks/>
            </p:cNvSpPr>
            <p:nvPr/>
          </p:nvSpPr>
          <p:spPr>
            <a:xfrm>
              <a:off x="604013" y="2394913"/>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cyclic load</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5" name="Text Placeholder 9">
              <a:extLst>
                <a:ext uri="{FF2B5EF4-FFF2-40B4-BE49-F238E27FC236}">
                  <a16:creationId xmlns:a16="http://schemas.microsoft.com/office/drawing/2014/main" id="{1032AE7E-EEB8-425E-AD54-36B8607F59D9}"/>
                </a:ext>
              </a:extLst>
            </p:cNvPr>
            <p:cNvSpPr txBox="1">
              <a:spLocks/>
            </p:cNvSpPr>
            <p:nvPr/>
          </p:nvSpPr>
          <p:spPr>
            <a:xfrm>
              <a:off x="1480669" y="3101528"/>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9" name="矩形 28">
              <a:extLst>
                <a:ext uri="{FF2B5EF4-FFF2-40B4-BE49-F238E27FC236}">
                  <a16:creationId xmlns:a16="http://schemas.microsoft.com/office/drawing/2014/main" id="{B3BDF509-638D-4390-80A8-C3F391A768E8}"/>
                </a:ext>
              </a:extLst>
            </p:cNvPr>
            <p:cNvSpPr/>
            <p:nvPr/>
          </p:nvSpPr>
          <p:spPr>
            <a:xfrm>
              <a:off x="490055" y="3148398"/>
              <a:ext cx="28836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 Placeholder 9">
              <a:extLst>
                <a:ext uri="{FF2B5EF4-FFF2-40B4-BE49-F238E27FC236}">
                  <a16:creationId xmlns:a16="http://schemas.microsoft.com/office/drawing/2014/main" id="{8E46120D-F0A8-4283-BA3C-C9A9C8D2E1FB}"/>
                </a:ext>
              </a:extLst>
            </p:cNvPr>
            <p:cNvSpPr txBox="1">
              <a:spLocks/>
            </p:cNvSpPr>
            <p:nvPr/>
          </p:nvSpPr>
          <p:spPr>
            <a:xfrm>
              <a:off x="380719" y="3233914"/>
              <a:ext cx="3031718"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plastic hinge</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27" name="直線單箭頭接點 26">
              <a:extLst>
                <a:ext uri="{FF2B5EF4-FFF2-40B4-BE49-F238E27FC236}">
                  <a16:creationId xmlns:a16="http://schemas.microsoft.com/office/drawing/2014/main" id="{73555BDF-85A7-49E3-81B9-ADCE190DAB41}"/>
                </a:ext>
              </a:extLst>
            </p:cNvPr>
            <p:cNvCxnSpPr>
              <a:cxnSpLocks/>
            </p:cNvCxnSpPr>
            <p:nvPr/>
          </p:nvCxnSpPr>
          <p:spPr>
            <a:xfrm>
              <a:off x="1896944" y="1957120"/>
              <a:ext cx="0" cy="3240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63EAAB-B2CA-4271-B340-70E39F205078}"/>
                </a:ext>
              </a:extLst>
            </p:cNvPr>
            <p:cNvCxnSpPr>
              <a:cxnSpLocks/>
            </p:cNvCxnSpPr>
            <p:nvPr/>
          </p:nvCxnSpPr>
          <p:spPr>
            <a:xfrm>
              <a:off x="1899844" y="2806859"/>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FF40CF2-BD55-482C-976F-A97B7B75F1E9}"/>
                </a:ext>
              </a:extLst>
            </p:cNvPr>
            <p:cNvSpPr/>
            <p:nvPr/>
          </p:nvSpPr>
          <p:spPr>
            <a:xfrm>
              <a:off x="490055" y="3972736"/>
              <a:ext cx="2883600" cy="680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 Placeholder 9">
              <a:extLst>
                <a:ext uri="{FF2B5EF4-FFF2-40B4-BE49-F238E27FC236}">
                  <a16:creationId xmlns:a16="http://schemas.microsoft.com/office/drawing/2014/main" id="{460629A3-33FD-4D5A-871D-96A116B98FCF}"/>
                </a:ext>
              </a:extLst>
            </p:cNvPr>
            <p:cNvSpPr txBox="1">
              <a:spLocks/>
            </p:cNvSpPr>
            <p:nvPr/>
          </p:nvSpPr>
          <p:spPr>
            <a:xfrm>
              <a:off x="405658" y="4015353"/>
              <a:ext cx="3031718" cy="630943"/>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Simulate the </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response of structures</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0" name="直線單箭頭接點 39">
              <a:extLst>
                <a:ext uri="{FF2B5EF4-FFF2-40B4-BE49-F238E27FC236}">
                  <a16:creationId xmlns:a16="http://schemas.microsoft.com/office/drawing/2014/main" id="{4A9303F1-2B23-41CE-8A61-1296E9DAA554}"/>
                </a:ext>
              </a:extLst>
            </p:cNvPr>
            <p:cNvCxnSpPr>
              <a:cxnSpLocks/>
            </p:cNvCxnSpPr>
            <p:nvPr/>
          </p:nvCxnSpPr>
          <p:spPr>
            <a:xfrm>
              <a:off x="1912544" y="3614614"/>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20378C8-283A-41AC-BE39-377DB2F41E77}"/>
              </a:ext>
            </a:extLst>
          </p:cNvPr>
          <p:cNvSpPr/>
          <p:nvPr/>
        </p:nvSpPr>
        <p:spPr>
          <a:xfrm>
            <a:off x="3799613" y="1829126"/>
            <a:ext cx="5252592" cy="1422954"/>
          </a:xfrm>
          <a:prstGeom prst="rect">
            <a:avLst/>
          </a:prstGeom>
        </p:spPr>
        <p:txBody>
          <a:bodyPr wrap="none">
            <a:spAutoFit/>
          </a:bodyPr>
          <a:lstStyle/>
          <a:p>
            <a:pPr defTabSz="914400" hangingPunct="0">
              <a:lnSpc>
                <a:spcPct val="150000"/>
              </a:lnSpc>
              <a:buFont typeface="Wingdings" panose="05000000000000000000" pitchFamily="2" charset="2"/>
              <a:buChar char="Ø"/>
              <a:defRPr/>
            </a:pPr>
            <a:r>
              <a:rPr lang="zh-TW" altLang="en-US" sz="2000" dirty="0">
                <a:solidFill>
                  <a:schemeClr val="tx1">
                    <a:lumMod val="50000"/>
                  </a:schemeClr>
                </a:solidFill>
                <a:latin typeface="微軟.正黑體"/>
                <a:cs typeface="Arial" panose="020B0604020202020204" pitchFamily="34" charset="0"/>
              </a:rPr>
              <a:t> </a:t>
            </a:r>
            <a:r>
              <a:rPr lang="en-US" altLang="zh-TW" sz="2000" dirty="0">
                <a:solidFill>
                  <a:schemeClr val="tx1">
                    <a:lumMod val="50000"/>
                  </a:schemeClr>
                </a:solidFill>
                <a:latin typeface="微軟.正黑體"/>
                <a:cs typeface="Arial" panose="020B0604020202020204" pitchFamily="34" charset="0"/>
              </a:rPr>
              <a:t>Refer to the table and define materials</a:t>
            </a:r>
            <a:r>
              <a:rPr lang="zh-TW" altLang="en-US" sz="2000" dirty="0">
                <a:solidFill>
                  <a:schemeClr val="tx1">
                    <a:lumMod val="50000"/>
                  </a:schemeClr>
                </a:solidFill>
                <a:latin typeface="微軟.正黑體"/>
                <a:cs typeface="Arial" panose="020B0604020202020204" pitchFamily="34" charset="0"/>
              </a:rPr>
              <a:t> </a:t>
            </a:r>
            <a:endParaRPr lang="en-US" altLang="zh-TW" sz="2000" dirty="0">
              <a:solidFill>
                <a:schemeClr val="tx1">
                  <a:lumMod val="50000"/>
                </a:schemeClr>
              </a:solidFill>
              <a:latin typeface="微軟.正黑體"/>
              <a:cs typeface="Arial" panose="020B0604020202020204" pitchFamily="34" charset="0"/>
            </a:endParaRPr>
          </a:p>
          <a:p>
            <a:pPr lvl="1" defTabSz="914400" hangingPunct="0">
              <a:lnSpc>
                <a:spcPct val="150000"/>
              </a:lnSpc>
              <a:buFont typeface="Wingdings" panose="05000000000000000000" pitchFamily="2" charset="2"/>
              <a:buChar char="Ø"/>
              <a:defRPr/>
            </a:pPr>
            <a:r>
              <a:rPr lang="en-US" altLang="zh-TW" sz="2000" dirty="0">
                <a:solidFill>
                  <a:schemeClr val="tx1">
                    <a:lumMod val="50000"/>
                  </a:schemeClr>
                </a:solidFill>
                <a:latin typeface="微軟.正黑體"/>
                <a:cs typeface="Arial" panose="020B0604020202020204" pitchFamily="34" charset="0"/>
              </a:rPr>
              <a:t> Concrete properties</a:t>
            </a:r>
          </a:p>
          <a:p>
            <a:pPr lvl="1" defTabSz="914400" hangingPunct="0">
              <a:lnSpc>
                <a:spcPct val="150000"/>
              </a:lnSpc>
              <a:buFont typeface="Wingdings" panose="05000000000000000000" pitchFamily="2" charset="2"/>
              <a:buChar char="Ø"/>
              <a:defRPr/>
            </a:pPr>
            <a:r>
              <a:rPr lang="en-US" altLang="zh-TW" sz="2000" dirty="0">
                <a:solidFill>
                  <a:schemeClr val="tx1">
                    <a:lumMod val="50000"/>
                  </a:schemeClr>
                </a:solidFill>
                <a:latin typeface="微軟.正黑體"/>
                <a:cs typeface="Arial" panose="020B0604020202020204" pitchFamily="34" charset="0"/>
              </a:rPr>
              <a:t> Rebar properties</a:t>
            </a:r>
          </a:p>
        </p:txBody>
      </p:sp>
    </p:spTree>
    <p:extLst>
      <p:ext uri="{BB962C8B-B14F-4D97-AF65-F5344CB8AC3E}">
        <p14:creationId xmlns:p14="http://schemas.microsoft.com/office/powerpoint/2010/main" val="12687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r>
              <a:rPr lang="en-US" altLang="zh-TW" sz="3600" dirty="0">
                <a:solidFill>
                  <a:schemeClr val="tx1"/>
                </a:solidFill>
                <a:latin typeface="Arial" panose="020B0604020202020204" pitchFamily="34" charset="0"/>
                <a:cs typeface="Arial" panose="020B0604020202020204" pitchFamily="34" charset="0"/>
              </a:rPr>
              <a:t> - Define materials</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15</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2" name="矩形 1">
            <a:extLst>
              <a:ext uri="{FF2B5EF4-FFF2-40B4-BE49-F238E27FC236}">
                <a16:creationId xmlns:a16="http://schemas.microsoft.com/office/drawing/2014/main" id="{F20378C8-283A-41AC-BE39-377DB2F41E77}"/>
              </a:ext>
            </a:extLst>
          </p:cNvPr>
          <p:cNvSpPr/>
          <p:nvPr/>
        </p:nvSpPr>
        <p:spPr>
          <a:xfrm>
            <a:off x="119785" y="787773"/>
            <a:ext cx="8527523" cy="400110"/>
          </a:xfrm>
          <a:prstGeom prst="rect">
            <a:avLst/>
          </a:prstGeom>
        </p:spPr>
        <p:txBody>
          <a:bodyPr wrap="square">
            <a:spAutoFit/>
          </a:bodyPr>
          <a:lstStyle/>
          <a:p>
            <a:pPr marL="285750" indent="-285750">
              <a:buFont typeface="Arial" panose="020B0604020202020204" pitchFamily="34" charset="0"/>
              <a:buChar char="•"/>
            </a:pPr>
            <a:r>
              <a:rPr lang="zh-TW" altLang="en-US" sz="2000" dirty="0">
                <a:latin typeface="微軟.正黑體"/>
              </a:rPr>
              <a:t>Definition of material parameters according to the table</a:t>
            </a:r>
          </a:p>
        </p:txBody>
      </p:sp>
      <p:grpSp>
        <p:nvGrpSpPr>
          <p:cNvPr id="7" name="群組 6">
            <a:extLst>
              <a:ext uri="{FF2B5EF4-FFF2-40B4-BE49-F238E27FC236}">
                <a16:creationId xmlns:a16="http://schemas.microsoft.com/office/drawing/2014/main" id="{C2A7EAED-1075-404A-B6F1-6F1B120A679D}"/>
              </a:ext>
            </a:extLst>
          </p:cNvPr>
          <p:cNvGrpSpPr/>
          <p:nvPr/>
        </p:nvGrpSpPr>
        <p:grpSpPr>
          <a:xfrm>
            <a:off x="4796444" y="1406519"/>
            <a:ext cx="4157877" cy="2847879"/>
            <a:chOff x="190725" y="1193100"/>
            <a:chExt cx="3728597" cy="2534846"/>
          </a:xfrm>
        </p:grpSpPr>
        <p:pic>
          <p:nvPicPr>
            <p:cNvPr id="6" name="圖片 5">
              <a:extLst>
                <a:ext uri="{FF2B5EF4-FFF2-40B4-BE49-F238E27FC236}">
                  <a16:creationId xmlns:a16="http://schemas.microsoft.com/office/drawing/2014/main" id="{C3861055-4BC0-477B-97FC-34233B38B125}"/>
                </a:ext>
              </a:extLst>
            </p:cNvPr>
            <p:cNvPicPr>
              <a:picLocks noChangeAspect="1"/>
            </p:cNvPicPr>
            <p:nvPr/>
          </p:nvPicPr>
          <p:blipFill rotWithShape="1">
            <a:blip r:embed="rId5"/>
            <a:srcRect b="75132"/>
            <a:stretch/>
          </p:blipFill>
          <p:spPr>
            <a:xfrm>
              <a:off x="192235" y="1193100"/>
              <a:ext cx="3727087" cy="1279056"/>
            </a:xfrm>
            <a:prstGeom prst="rect">
              <a:avLst/>
            </a:prstGeom>
          </p:spPr>
        </p:pic>
        <p:pic>
          <p:nvPicPr>
            <p:cNvPr id="37" name="圖片 36">
              <a:extLst>
                <a:ext uri="{FF2B5EF4-FFF2-40B4-BE49-F238E27FC236}">
                  <a16:creationId xmlns:a16="http://schemas.microsoft.com/office/drawing/2014/main" id="{E671CE0F-9961-4448-A0E8-509B70FBB74D}"/>
                </a:ext>
              </a:extLst>
            </p:cNvPr>
            <p:cNvPicPr>
              <a:picLocks noChangeAspect="1"/>
            </p:cNvPicPr>
            <p:nvPr/>
          </p:nvPicPr>
          <p:blipFill rotWithShape="1">
            <a:blip r:embed="rId5"/>
            <a:srcRect l="-126" t="60386" r="126" b="14746"/>
            <a:stretch/>
          </p:blipFill>
          <p:spPr>
            <a:xfrm>
              <a:off x="190725" y="2448890"/>
              <a:ext cx="3727087" cy="1279056"/>
            </a:xfrm>
            <a:prstGeom prst="rect">
              <a:avLst/>
            </a:prstGeom>
          </p:spPr>
        </p:pic>
      </p:grpSp>
      <p:graphicFrame>
        <p:nvGraphicFramePr>
          <p:cNvPr id="9" name="表格 8">
            <a:extLst>
              <a:ext uri="{FF2B5EF4-FFF2-40B4-BE49-F238E27FC236}">
                <a16:creationId xmlns:a16="http://schemas.microsoft.com/office/drawing/2014/main" id="{AF9C4917-8B75-4DD3-A35F-FDE98A6D7382}"/>
              </a:ext>
            </a:extLst>
          </p:cNvPr>
          <p:cNvGraphicFramePr>
            <a:graphicFrameLocks noGrp="1"/>
          </p:cNvGraphicFramePr>
          <p:nvPr/>
        </p:nvGraphicFramePr>
        <p:xfrm>
          <a:off x="442680" y="1932794"/>
          <a:ext cx="3356237" cy="1821468"/>
        </p:xfrm>
        <a:graphic>
          <a:graphicData uri="http://schemas.openxmlformats.org/drawingml/2006/table">
            <a:tbl>
              <a:tblPr firstRow="1" bandRow="1">
                <a:tableStyleId>{5C22544A-7EE6-4342-B048-85BDC9FD1C3A}</a:tableStyleId>
              </a:tblPr>
              <a:tblGrid>
                <a:gridCol w="2092703">
                  <a:extLst>
                    <a:ext uri="{9D8B030D-6E8A-4147-A177-3AD203B41FA5}">
                      <a16:colId xmlns:a16="http://schemas.microsoft.com/office/drawing/2014/main" val="973740223"/>
                    </a:ext>
                  </a:extLst>
                </a:gridCol>
                <a:gridCol w="1263534">
                  <a:extLst>
                    <a:ext uri="{9D8B030D-6E8A-4147-A177-3AD203B41FA5}">
                      <a16:colId xmlns:a16="http://schemas.microsoft.com/office/drawing/2014/main" val="2499913766"/>
                    </a:ext>
                  </a:extLst>
                </a:gridCol>
              </a:tblGrid>
              <a:tr h="607156">
                <a:tc>
                  <a:txBody>
                    <a:bodyPr/>
                    <a:lstStyle/>
                    <a:p>
                      <a:pPr algn="ctr"/>
                      <a:endParaRPr lang="zh-TW" altLang="en-US" sz="1600" dirty="0"/>
                    </a:p>
                  </a:txBody>
                  <a:tcPr anchor="ctr"/>
                </a:tc>
                <a:tc>
                  <a:txBody>
                    <a:bodyPr/>
                    <a:lstStyle/>
                    <a:p>
                      <a:pPr algn="ctr"/>
                      <a:r>
                        <a:rPr lang="en-US" altLang="zh-TW" sz="1600" dirty="0"/>
                        <a:t>SD280W</a:t>
                      </a:r>
                      <a:endParaRPr lang="zh-TW" altLang="en-US" sz="1600" dirty="0"/>
                    </a:p>
                  </a:txBody>
                  <a:tcPr anchor="ctr"/>
                </a:tc>
                <a:extLst>
                  <a:ext uri="{0D108BD9-81ED-4DB2-BD59-A6C34878D82A}">
                    <a16:rowId xmlns:a16="http://schemas.microsoft.com/office/drawing/2014/main" val="292862105"/>
                  </a:ext>
                </a:extLst>
              </a:tr>
              <a:tr h="607156">
                <a:tc>
                  <a:txBody>
                    <a:bodyPr/>
                    <a:lstStyle/>
                    <a:p>
                      <a:pPr algn="ctr"/>
                      <a:r>
                        <a:rPr lang="en-US" altLang="zh-TW" sz="1600" dirty="0"/>
                        <a:t>Yield strength (</a:t>
                      </a:r>
                      <a:r>
                        <a:rPr lang="en-US" altLang="zh-TW" sz="1600" dirty="0" err="1"/>
                        <a:t>fy</a:t>
                      </a:r>
                      <a:r>
                        <a:rPr lang="en-US" altLang="zh-TW" sz="1600" dirty="0"/>
                        <a:t>) </a:t>
                      </a:r>
                      <a:endParaRPr lang="zh-TW" altLang="en-US" sz="1600" dirty="0"/>
                    </a:p>
                  </a:txBody>
                  <a:tcPr anchor="ctr"/>
                </a:tc>
                <a:tc>
                  <a:txBody>
                    <a:bodyPr/>
                    <a:lstStyle/>
                    <a:p>
                      <a:pPr algn="ctr"/>
                      <a:r>
                        <a:rPr lang="en-US" altLang="zh-TW" sz="1600" dirty="0"/>
                        <a:t>351.48</a:t>
                      </a:r>
                      <a:endParaRPr lang="zh-TW" altLang="en-US" sz="1600" dirty="0"/>
                    </a:p>
                  </a:txBody>
                  <a:tcPr anchor="ctr"/>
                </a:tc>
                <a:extLst>
                  <a:ext uri="{0D108BD9-81ED-4DB2-BD59-A6C34878D82A}">
                    <a16:rowId xmlns:a16="http://schemas.microsoft.com/office/drawing/2014/main" val="269228903"/>
                  </a:ext>
                </a:extLst>
              </a:tr>
              <a:tr h="607156">
                <a:tc>
                  <a:txBody>
                    <a:bodyPr/>
                    <a:lstStyle/>
                    <a:p>
                      <a:pPr algn="ctr"/>
                      <a:r>
                        <a:rPr lang="en-US" altLang="zh-TW" sz="1600" dirty="0"/>
                        <a:t>Tensile strength (</a:t>
                      </a:r>
                      <a:r>
                        <a:rPr lang="en-US" altLang="zh-TW" sz="1600" dirty="0" err="1"/>
                        <a:t>fu</a:t>
                      </a:r>
                      <a:r>
                        <a:rPr lang="en-US" altLang="zh-TW" sz="1600" dirty="0"/>
                        <a:t>)</a:t>
                      </a:r>
                      <a:endParaRPr lang="zh-TW" altLang="en-US" sz="1600" dirty="0"/>
                    </a:p>
                  </a:txBody>
                  <a:tcPr anchor="ctr"/>
                </a:tc>
                <a:tc>
                  <a:txBody>
                    <a:bodyPr/>
                    <a:lstStyle/>
                    <a:p>
                      <a:pPr algn="ctr"/>
                      <a:r>
                        <a:rPr lang="en-US" altLang="zh-TW" sz="1600" dirty="0"/>
                        <a:t>462.356 </a:t>
                      </a:r>
                      <a:endParaRPr lang="zh-TW" altLang="en-US" sz="1600" dirty="0"/>
                    </a:p>
                  </a:txBody>
                  <a:tcPr anchor="ctr"/>
                </a:tc>
                <a:extLst>
                  <a:ext uri="{0D108BD9-81ED-4DB2-BD59-A6C34878D82A}">
                    <a16:rowId xmlns:a16="http://schemas.microsoft.com/office/drawing/2014/main" val="387736550"/>
                  </a:ext>
                </a:extLst>
              </a:tr>
            </a:tbl>
          </a:graphicData>
        </a:graphic>
      </p:graphicFrame>
      <p:cxnSp>
        <p:nvCxnSpPr>
          <p:cNvPr id="41" name="直線單箭頭接點 40">
            <a:extLst>
              <a:ext uri="{FF2B5EF4-FFF2-40B4-BE49-F238E27FC236}">
                <a16:creationId xmlns:a16="http://schemas.microsoft.com/office/drawing/2014/main" id="{308A80DD-DD28-4A0B-8394-A04EF74E9626}"/>
              </a:ext>
            </a:extLst>
          </p:cNvPr>
          <p:cNvCxnSpPr>
            <a:cxnSpLocks/>
          </p:cNvCxnSpPr>
          <p:nvPr/>
        </p:nvCxnSpPr>
        <p:spPr>
          <a:xfrm>
            <a:off x="3948547" y="2981476"/>
            <a:ext cx="7730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053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solidFill>
                <a:latin typeface="Arial" panose="020B0604020202020204" pitchFamily="34" charset="0"/>
                <a:cs typeface="Arial" panose="020B0604020202020204" pitchFamily="34" charset="0"/>
              </a:rPr>
              <a:t>SAP2000 Simulation - Define materials</a:t>
            </a: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16</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6" name="群組 5">
            <a:extLst>
              <a:ext uri="{FF2B5EF4-FFF2-40B4-BE49-F238E27FC236}">
                <a16:creationId xmlns:a16="http://schemas.microsoft.com/office/drawing/2014/main" id="{4A1F301C-4244-489E-B176-DC87AB68CD43}"/>
              </a:ext>
            </a:extLst>
          </p:cNvPr>
          <p:cNvGrpSpPr/>
          <p:nvPr/>
        </p:nvGrpSpPr>
        <p:grpSpPr>
          <a:xfrm>
            <a:off x="4849477" y="1120307"/>
            <a:ext cx="3901176" cy="3456883"/>
            <a:chOff x="4302125" y="1146944"/>
            <a:chExt cx="3901176" cy="3456883"/>
          </a:xfrm>
        </p:grpSpPr>
        <p:pic>
          <p:nvPicPr>
            <p:cNvPr id="42" name="圖片 41">
              <a:extLst>
                <a:ext uri="{FF2B5EF4-FFF2-40B4-BE49-F238E27FC236}">
                  <a16:creationId xmlns:a16="http://schemas.microsoft.com/office/drawing/2014/main" id="{4261FDFC-5B92-468C-8EEC-58E52898E732}"/>
                </a:ext>
              </a:extLst>
            </p:cNvPr>
            <p:cNvPicPr>
              <a:picLocks noChangeAspect="1"/>
            </p:cNvPicPr>
            <p:nvPr/>
          </p:nvPicPr>
          <p:blipFill rotWithShape="1">
            <a:blip r:embed="rId5"/>
            <a:srcRect l="1234" t="8510"/>
            <a:stretch/>
          </p:blipFill>
          <p:spPr>
            <a:xfrm>
              <a:off x="4302125" y="1146944"/>
              <a:ext cx="3901176" cy="3456883"/>
            </a:xfrm>
            <a:prstGeom prst="rect">
              <a:avLst/>
            </a:prstGeom>
          </p:spPr>
        </p:pic>
        <p:sp>
          <p:nvSpPr>
            <p:cNvPr id="5" name="矩形: 圓角 4">
              <a:extLst>
                <a:ext uri="{FF2B5EF4-FFF2-40B4-BE49-F238E27FC236}">
                  <a16:creationId xmlns:a16="http://schemas.microsoft.com/office/drawing/2014/main" id="{91BF6C2F-8454-421C-AC1E-82FF9F4CE0CF}"/>
                </a:ext>
              </a:extLst>
            </p:cNvPr>
            <p:cNvSpPr/>
            <p:nvPr/>
          </p:nvSpPr>
          <p:spPr>
            <a:xfrm>
              <a:off x="7115167" y="3088524"/>
              <a:ext cx="981084" cy="2071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40">
              <a:extLst>
                <a:ext uri="{FF2B5EF4-FFF2-40B4-BE49-F238E27FC236}">
                  <a16:creationId xmlns:a16="http://schemas.microsoft.com/office/drawing/2014/main" id="{F70DA890-B465-4374-AFB4-775BB5527F8A}"/>
                </a:ext>
              </a:extLst>
            </p:cNvPr>
            <p:cNvSpPr/>
            <p:nvPr/>
          </p:nvSpPr>
          <p:spPr>
            <a:xfrm>
              <a:off x="7115167" y="4311902"/>
              <a:ext cx="981084" cy="2071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 name="群組 16">
            <a:extLst>
              <a:ext uri="{FF2B5EF4-FFF2-40B4-BE49-F238E27FC236}">
                <a16:creationId xmlns:a16="http://schemas.microsoft.com/office/drawing/2014/main" id="{3EA027D4-145B-4CFE-B13A-C1A5CA36F9E8}"/>
              </a:ext>
            </a:extLst>
          </p:cNvPr>
          <p:cNvGrpSpPr/>
          <p:nvPr/>
        </p:nvGrpSpPr>
        <p:grpSpPr>
          <a:xfrm>
            <a:off x="485914" y="1480808"/>
            <a:ext cx="2458934" cy="2703925"/>
            <a:chOff x="450885" y="1432890"/>
            <a:chExt cx="2458934" cy="2703925"/>
          </a:xfrm>
        </p:grpSpPr>
        <p:grpSp>
          <p:nvGrpSpPr>
            <p:cNvPr id="9" name="群組 8">
              <a:extLst>
                <a:ext uri="{FF2B5EF4-FFF2-40B4-BE49-F238E27FC236}">
                  <a16:creationId xmlns:a16="http://schemas.microsoft.com/office/drawing/2014/main" id="{0F0AEA6D-52F4-440A-B1EA-537E7057F8E6}"/>
                </a:ext>
              </a:extLst>
            </p:cNvPr>
            <p:cNvGrpSpPr/>
            <p:nvPr/>
          </p:nvGrpSpPr>
          <p:grpSpPr>
            <a:xfrm>
              <a:off x="450885" y="1432890"/>
              <a:ext cx="2458934" cy="2703925"/>
              <a:chOff x="1261347" y="1928212"/>
              <a:chExt cx="1540912" cy="1694438"/>
            </a:xfrm>
          </p:grpSpPr>
          <p:grpSp>
            <p:nvGrpSpPr>
              <p:cNvPr id="8" name="群組 7">
                <a:extLst>
                  <a:ext uri="{FF2B5EF4-FFF2-40B4-BE49-F238E27FC236}">
                    <a16:creationId xmlns:a16="http://schemas.microsoft.com/office/drawing/2014/main" id="{9BFBD44C-C300-43DE-8354-1DD279B9E9C9}"/>
                  </a:ext>
                </a:extLst>
              </p:cNvPr>
              <p:cNvGrpSpPr/>
              <p:nvPr/>
            </p:nvGrpSpPr>
            <p:grpSpPr>
              <a:xfrm>
                <a:off x="1261347" y="1928212"/>
                <a:ext cx="1540912" cy="1694438"/>
                <a:chOff x="114190" y="1471012"/>
                <a:chExt cx="1540912" cy="1694438"/>
              </a:xfrm>
            </p:grpSpPr>
            <p:pic>
              <p:nvPicPr>
                <p:cNvPr id="7" name="圖片 6">
                  <a:extLst>
                    <a:ext uri="{FF2B5EF4-FFF2-40B4-BE49-F238E27FC236}">
                      <a16:creationId xmlns:a16="http://schemas.microsoft.com/office/drawing/2014/main" id="{55FB666D-4EF8-45D0-BF1B-3BD69FF083E9}"/>
                    </a:ext>
                  </a:extLst>
                </p:cNvPr>
                <p:cNvPicPr>
                  <a:picLocks noChangeAspect="1"/>
                </p:cNvPicPr>
                <p:nvPr/>
              </p:nvPicPr>
              <p:blipFill rotWithShape="1">
                <a:blip r:embed="rId6"/>
                <a:srcRect t="12322" r="87889"/>
                <a:stretch/>
              </p:blipFill>
              <p:spPr>
                <a:xfrm>
                  <a:off x="114190" y="1679798"/>
                  <a:ext cx="628232" cy="1485652"/>
                </a:xfrm>
                <a:prstGeom prst="rect">
                  <a:avLst/>
                </a:prstGeom>
              </p:spPr>
            </p:pic>
            <p:pic>
              <p:nvPicPr>
                <p:cNvPr id="43" name="圖片 42">
                  <a:extLst>
                    <a:ext uri="{FF2B5EF4-FFF2-40B4-BE49-F238E27FC236}">
                      <a16:creationId xmlns:a16="http://schemas.microsoft.com/office/drawing/2014/main" id="{24039F6C-3954-41B9-9F7E-A9D2E0E4D0A3}"/>
                    </a:ext>
                  </a:extLst>
                </p:cNvPr>
                <p:cNvPicPr>
                  <a:picLocks noChangeAspect="1"/>
                </p:cNvPicPr>
                <p:nvPr/>
              </p:nvPicPr>
              <p:blipFill rotWithShape="1">
                <a:blip r:embed="rId6"/>
                <a:srcRect l="56606" r="25570"/>
                <a:stretch/>
              </p:blipFill>
              <p:spPr>
                <a:xfrm>
                  <a:off x="730542" y="1471012"/>
                  <a:ext cx="924560" cy="1694438"/>
                </a:xfrm>
                <a:prstGeom prst="rect">
                  <a:avLst/>
                </a:prstGeom>
              </p:spPr>
            </p:pic>
          </p:grpSp>
          <p:pic>
            <p:nvPicPr>
              <p:cNvPr id="46" name="圖片 45">
                <a:extLst>
                  <a:ext uri="{FF2B5EF4-FFF2-40B4-BE49-F238E27FC236}">
                    <a16:creationId xmlns:a16="http://schemas.microsoft.com/office/drawing/2014/main" id="{168A0DB2-3005-4853-B095-E48D45CA3EA6}"/>
                  </a:ext>
                </a:extLst>
              </p:cNvPr>
              <p:cNvPicPr>
                <a:picLocks noChangeAspect="1"/>
              </p:cNvPicPr>
              <p:nvPr/>
            </p:nvPicPr>
            <p:blipFill rotWithShape="1">
              <a:blip r:embed="rId6"/>
              <a:srcRect l="29073" r="44240" b="83271"/>
              <a:stretch/>
            </p:blipFill>
            <p:spPr>
              <a:xfrm>
                <a:off x="1386932" y="1928212"/>
                <a:ext cx="1384300" cy="283463"/>
              </a:xfrm>
              <a:prstGeom prst="rect">
                <a:avLst/>
              </a:prstGeom>
            </p:spPr>
          </p:pic>
        </p:grpSp>
        <p:sp>
          <p:nvSpPr>
            <p:cNvPr id="52" name="矩形: 圓角 51">
              <a:extLst>
                <a:ext uri="{FF2B5EF4-FFF2-40B4-BE49-F238E27FC236}">
                  <a16:creationId xmlns:a16="http://schemas.microsoft.com/office/drawing/2014/main" id="{279D2AF9-C929-4760-8147-18DC17A54D4C}"/>
                </a:ext>
              </a:extLst>
            </p:cNvPr>
            <p:cNvSpPr/>
            <p:nvPr/>
          </p:nvSpPr>
          <p:spPr>
            <a:xfrm>
              <a:off x="1691065" y="3039005"/>
              <a:ext cx="981084" cy="50400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1" name="直線單箭頭接點 10">
            <a:extLst>
              <a:ext uri="{FF2B5EF4-FFF2-40B4-BE49-F238E27FC236}">
                <a16:creationId xmlns:a16="http://schemas.microsoft.com/office/drawing/2014/main" id="{76459E6E-8692-45D9-AF70-BC2EE76620F7}"/>
              </a:ext>
            </a:extLst>
          </p:cNvPr>
          <p:cNvCxnSpPr>
            <a:stCxn id="52" idx="3"/>
          </p:cNvCxnSpPr>
          <p:nvPr/>
        </p:nvCxnSpPr>
        <p:spPr>
          <a:xfrm>
            <a:off x="2707178" y="3338923"/>
            <a:ext cx="4909058" cy="1097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5193E01C-BB0B-44BC-829F-24E010412A00}"/>
              </a:ext>
            </a:extLst>
          </p:cNvPr>
          <p:cNvCxnSpPr>
            <a:cxnSpLocks/>
            <a:stCxn id="52" idx="3"/>
          </p:cNvCxnSpPr>
          <p:nvPr/>
        </p:nvCxnSpPr>
        <p:spPr>
          <a:xfrm flipV="1">
            <a:off x="2707178" y="3244215"/>
            <a:ext cx="4909058" cy="947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AD141E4-DBA7-4B59-820D-C8710E01A756}"/>
                  </a:ext>
                </a:extLst>
              </p:cNvPr>
              <p:cNvSpPr txBox="1"/>
              <p:nvPr/>
            </p:nvSpPr>
            <p:spPr>
              <a:xfrm>
                <a:off x="3217399" y="2880773"/>
                <a:ext cx="1443920" cy="26090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𝐸</m:t>
                          </m:r>
                        </m:e>
                        <m:sub>
                          <m:r>
                            <a:rPr lang="en-US" altLang="zh-TW" sz="1400" b="0" i="1" smtClean="0">
                              <a:latin typeface="Cambria Math" panose="02040503050406030204" pitchFamily="18" charset="0"/>
                            </a:rPr>
                            <m:t>𝑐</m:t>
                          </m:r>
                        </m:sub>
                      </m:sSub>
                      <m:r>
                        <a:rPr lang="en-US" altLang="zh-TW" sz="1400" b="0" i="1" smtClean="0">
                          <a:latin typeface="Cambria Math" panose="02040503050406030204" pitchFamily="18" charset="0"/>
                        </a:rPr>
                        <m:t>=12000</m:t>
                      </m:r>
                      <m:r>
                        <a:rPr lang="en-US" altLang="zh-TW" sz="1400" dirty="0">
                          <a:latin typeface="Cambria Math" panose="02040503050406030204" pitchFamily="18" charset="0"/>
                          <a:ea typeface="Cambria Math" panose="02040503050406030204" pitchFamily="18" charset="0"/>
                        </a:rPr>
                        <m:t>×</m:t>
                      </m:r>
                      <m:rad>
                        <m:radPr>
                          <m:degHide m:val="on"/>
                          <m:ctrlPr>
                            <a:rPr lang="en-US" altLang="zh-TW" sz="1400" i="1" dirty="0" smtClean="0">
                              <a:latin typeface="Cambria Math" panose="02040503050406030204" pitchFamily="18" charset="0"/>
                              <a:ea typeface="Cambria Math" panose="02040503050406030204" pitchFamily="18" charset="0"/>
                            </a:rPr>
                          </m:ctrlPr>
                        </m:radPr>
                        <m:deg/>
                        <m:e>
                          <m:sSub>
                            <m:sSubPr>
                              <m:ctrlPr>
                                <a:rPr lang="en-US" altLang="zh-TW" sz="1400" i="1" dirty="0" smtClean="0">
                                  <a:latin typeface="Cambria Math" panose="02040503050406030204" pitchFamily="18" charset="0"/>
                                  <a:ea typeface="Cambria Math" panose="02040503050406030204" pitchFamily="18" charset="0"/>
                                </a:rPr>
                              </m:ctrlPr>
                            </m:sSubPr>
                            <m:e>
                              <m:r>
                                <a:rPr lang="en-US" altLang="zh-TW" sz="1400" b="0" i="1" dirty="0" smtClean="0">
                                  <a:latin typeface="Cambria Math" panose="02040503050406030204" pitchFamily="18" charset="0"/>
                                  <a:ea typeface="Cambria Math" panose="02040503050406030204" pitchFamily="18" charset="0"/>
                                </a:rPr>
                                <m:t>𝑓</m:t>
                              </m:r>
                            </m:e>
                            <m:sub>
                              <m:r>
                                <a:rPr lang="en-US" altLang="zh-TW" sz="1400" b="0" i="1" dirty="0" smtClean="0">
                                  <a:latin typeface="Cambria Math" panose="02040503050406030204" pitchFamily="18" charset="0"/>
                                  <a:ea typeface="Cambria Math" panose="02040503050406030204" pitchFamily="18" charset="0"/>
                                </a:rPr>
                                <m:t>𝑐</m:t>
                              </m:r>
                            </m:sub>
                          </m:sSub>
                        </m:e>
                      </m:rad>
                    </m:oMath>
                  </m:oMathPara>
                </a14:m>
                <a:endParaRPr lang="zh-TW" altLang="en-US" sz="1400" dirty="0" err="1"/>
              </a:p>
            </p:txBody>
          </p:sp>
        </mc:Choice>
        <mc:Fallback xmlns="">
          <p:sp>
            <p:nvSpPr>
              <p:cNvPr id="14" name="文字方塊 13">
                <a:extLst>
                  <a:ext uri="{FF2B5EF4-FFF2-40B4-BE49-F238E27FC236}">
                    <a16:creationId xmlns:a16="http://schemas.microsoft.com/office/drawing/2014/main" id="{BAD141E4-DBA7-4B59-820D-C8710E01A756}"/>
                  </a:ext>
                </a:extLst>
              </p:cNvPr>
              <p:cNvSpPr txBox="1">
                <a:spLocks noRot="1" noChangeAspect="1" noMove="1" noResize="1" noEditPoints="1" noAdjustHandles="1" noChangeArrowheads="1" noChangeShapeType="1" noTextEdit="1"/>
              </p:cNvSpPr>
              <p:nvPr/>
            </p:nvSpPr>
            <p:spPr>
              <a:xfrm>
                <a:off x="3217399" y="2880773"/>
                <a:ext cx="1443920" cy="260905"/>
              </a:xfrm>
              <a:prstGeom prst="rect">
                <a:avLst/>
              </a:prstGeom>
              <a:blipFill>
                <a:blip r:embed="rId7"/>
                <a:stretch>
                  <a:fillRect l="-2110" r="-422" b="-23810"/>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D439D423-B744-44F8-BCE8-4FF0319AFC51}"/>
              </a:ext>
            </a:extLst>
          </p:cNvPr>
          <p:cNvSpPr/>
          <p:nvPr/>
        </p:nvSpPr>
        <p:spPr>
          <a:xfrm>
            <a:off x="20522" y="720198"/>
            <a:ext cx="7326878" cy="400110"/>
          </a:xfrm>
          <a:prstGeom prst="rect">
            <a:avLst/>
          </a:prstGeom>
        </p:spPr>
        <p:txBody>
          <a:bodyPr wrap="none">
            <a:spAutoFit/>
          </a:bodyPr>
          <a:lstStyle/>
          <a:p>
            <a:pPr marL="285750" indent="-285750">
              <a:buFont typeface="Arial" panose="020B0604020202020204" pitchFamily="34" charset="0"/>
              <a:buChar char="•"/>
            </a:pPr>
            <a:r>
              <a:rPr lang="zh-TW" altLang="en-US" sz="2000" dirty="0">
                <a:latin typeface="微軟.正黑體"/>
              </a:rPr>
              <a:t>Definition of material parameters according to the table</a:t>
            </a:r>
          </a:p>
        </p:txBody>
      </p:sp>
    </p:spTree>
    <p:extLst>
      <p:ext uri="{BB962C8B-B14F-4D97-AF65-F5344CB8AC3E}">
        <p14:creationId xmlns:p14="http://schemas.microsoft.com/office/powerpoint/2010/main" val="353775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17</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3" name="群組 2">
            <a:extLst>
              <a:ext uri="{FF2B5EF4-FFF2-40B4-BE49-F238E27FC236}">
                <a16:creationId xmlns:a16="http://schemas.microsoft.com/office/drawing/2014/main" id="{8540C448-861B-4F36-ACA8-3DD7046A4D25}"/>
              </a:ext>
            </a:extLst>
          </p:cNvPr>
          <p:cNvGrpSpPr/>
          <p:nvPr/>
        </p:nvGrpSpPr>
        <p:grpSpPr>
          <a:xfrm>
            <a:off x="162150" y="788104"/>
            <a:ext cx="3469036" cy="3902658"/>
            <a:chOff x="172644" y="830545"/>
            <a:chExt cx="3469036" cy="3902658"/>
          </a:xfrm>
        </p:grpSpPr>
        <p:sp>
          <p:nvSpPr>
            <p:cNvPr id="21" name="矩形 20">
              <a:extLst>
                <a:ext uri="{FF2B5EF4-FFF2-40B4-BE49-F238E27FC236}">
                  <a16:creationId xmlns:a16="http://schemas.microsoft.com/office/drawing/2014/main" id="{5E443E48-C254-4E6F-9FD6-9EEA913062EC}"/>
                </a:ext>
              </a:extLst>
            </p:cNvPr>
            <p:cNvSpPr/>
            <p:nvPr/>
          </p:nvSpPr>
          <p:spPr>
            <a:xfrm>
              <a:off x="202729" y="1175985"/>
              <a:ext cx="3429388" cy="3557218"/>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84ED1229-37C2-42C9-B76B-789DC68CE49C}"/>
                </a:ext>
              </a:extLst>
            </p:cNvPr>
            <p:cNvGrpSpPr/>
            <p:nvPr/>
          </p:nvGrpSpPr>
          <p:grpSpPr>
            <a:xfrm>
              <a:off x="172644" y="830545"/>
              <a:ext cx="3469036" cy="565899"/>
              <a:chOff x="0" y="1054393"/>
              <a:chExt cx="3469036" cy="565899"/>
            </a:xfrm>
          </p:grpSpPr>
          <p:sp>
            <p:nvSpPr>
              <p:cNvPr id="35" name="矩形 34">
                <a:extLst>
                  <a:ext uri="{FF2B5EF4-FFF2-40B4-BE49-F238E27FC236}">
                    <a16:creationId xmlns:a16="http://schemas.microsoft.com/office/drawing/2014/main" id="{2D3E1F4D-0F05-4860-9741-FFA23C3ACE44}"/>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 Placeholder 9">
                <a:extLst>
                  <a:ext uri="{FF2B5EF4-FFF2-40B4-BE49-F238E27FC236}">
                    <a16:creationId xmlns:a16="http://schemas.microsoft.com/office/drawing/2014/main" id="{C6BF1F27-F77B-4589-B17B-16692582DA97}"/>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sp>
          <p:nvSpPr>
            <p:cNvPr id="33" name="矩形 32">
              <a:extLst>
                <a:ext uri="{FF2B5EF4-FFF2-40B4-BE49-F238E27FC236}">
                  <a16:creationId xmlns:a16="http://schemas.microsoft.com/office/drawing/2014/main" id="{6701CB23-B308-4322-B983-4D66B1A5E28B}"/>
                </a:ext>
              </a:extLst>
            </p:cNvPr>
            <p:cNvSpPr/>
            <p:nvPr/>
          </p:nvSpPr>
          <p:spPr>
            <a:xfrm>
              <a:off x="490073" y="1499720"/>
              <a:ext cx="2883600" cy="432000"/>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Text Placeholder 9">
              <a:extLst>
                <a:ext uri="{FF2B5EF4-FFF2-40B4-BE49-F238E27FC236}">
                  <a16:creationId xmlns:a16="http://schemas.microsoft.com/office/drawing/2014/main" id="{C159C95C-003C-4A72-A88F-7FC0A2304F3F}"/>
                </a:ext>
              </a:extLst>
            </p:cNvPr>
            <p:cNvSpPr txBox="1">
              <a:spLocks/>
            </p:cNvSpPr>
            <p:nvPr/>
          </p:nvSpPr>
          <p:spPr>
            <a:xfrm>
              <a:off x="604013" y="1594568"/>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materials</a:t>
              </a:r>
            </a:p>
          </p:txBody>
        </p:sp>
        <p:sp>
          <p:nvSpPr>
            <p:cNvPr id="31" name="矩形 30">
              <a:extLst>
                <a:ext uri="{FF2B5EF4-FFF2-40B4-BE49-F238E27FC236}">
                  <a16:creationId xmlns:a16="http://schemas.microsoft.com/office/drawing/2014/main" id="{6DC2CE60-C7BB-49E3-AB43-31D2F9576B0B}"/>
                </a:ext>
              </a:extLst>
            </p:cNvPr>
            <p:cNvSpPr/>
            <p:nvPr/>
          </p:nvSpPr>
          <p:spPr>
            <a:xfrm>
              <a:off x="490073" y="2324059"/>
              <a:ext cx="2883600" cy="432000"/>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Text Placeholder 9">
              <a:extLst>
                <a:ext uri="{FF2B5EF4-FFF2-40B4-BE49-F238E27FC236}">
                  <a16:creationId xmlns:a16="http://schemas.microsoft.com/office/drawing/2014/main" id="{7DBB7928-3610-419D-827C-3995C85E2FF8}"/>
                </a:ext>
              </a:extLst>
            </p:cNvPr>
            <p:cNvSpPr txBox="1">
              <a:spLocks/>
            </p:cNvSpPr>
            <p:nvPr/>
          </p:nvSpPr>
          <p:spPr>
            <a:xfrm>
              <a:off x="604013" y="2394913"/>
              <a:ext cx="2585130"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cyclic load</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5" name="Text Placeholder 9">
              <a:extLst>
                <a:ext uri="{FF2B5EF4-FFF2-40B4-BE49-F238E27FC236}">
                  <a16:creationId xmlns:a16="http://schemas.microsoft.com/office/drawing/2014/main" id="{1032AE7E-EEB8-425E-AD54-36B8607F59D9}"/>
                </a:ext>
              </a:extLst>
            </p:cNvPr>
            <p:cNvSpPr txBox="1">
              <a:spLocks/>
            </p:cNvSpPr>
            <p:nvPr/>
          </p:nvSpPr>
          <p:spPr>
            <a:xfrm>
              <a:off x="1480669" y="3101528"/>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9" name="矩形 28">
              <a:extLst>
                <a:ext uri="{FF2B5EF4-FFF2-40B4-BE49-F238E27FC236}">
                  <a16:creationId xmlns:a16="http://schemas.microsoft.com/office/drawing/2014/main" id="{B3BDF509-638D-4390-80A8-C3F391A768E8}"/>
                </a:ext>
              </a:extLst>
            </p:cNvPr>
            <p:cNvSpPr/>
            <p:nvPr/>
          </p:nvSpPr>
          <p:spPr>
            <a:xfrm>
              <a:off x="490055" y="3148398"/>
              <a:ext cx="28836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 Placeholder 9">
              <a:extLst>
                <a:ext uri="{FF2B5EF4-FFF2-40B4-BE49-F238E27FC236}">
                  <a16:creationId xmlns:a16="http://schemas.microsoft.com/office/drawing/2014/main" id="{8E46120D-F0A8-4283-BA3C-C9A9C8D2E1FB}"/>
                </a:ext>
              </a:extLst>
            </p:cNvPr>
            <p:cNvSpPr txBox="1">
              <a:spLocks/>
            </p:cNvSpPr>
            <p:nvPr/>
          </p:nvSpPr>
          <p:spPr>
            <a:xfrm>
              <a:off x="380719" y="3233914"/>
              <a:ext cx="3031718"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plastic hinge</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27" name="直線單箭頭接點 26">
              <a:extLst>
                <a:ext uri="{FF2B5EF4-FFF2-40B4-BE49-F238E27FC236}">
                  <a16:creationId xmlns:a16="http://schemas.microsoft.com/office/drawing/2014/main" id="{73555BDF-85A7-49E3-81B9-ADCE190DAB41}"/>
                </a:ext>
              </a:extLst>
            </p:cNvPr>
            <p:cNvCxnSpPr>
              <a:cxnSpLocks/>
            </p:cNvCxnSpPr>
            <p:nvPr/>
          </p:nvCxnSpPr>
          <p:spPr>
            <a:xfrm>
              <a:off x="1896944" y="1957120"/>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63EAAB-B2CA-4271-B340-70E39F205078}"/>
                </a:ext>
              </a:extLst>
            </p:cNvPr>
            <p:cNvCxnSpPr>
              <a:cxnSpLocks/>
            </p:cNvCxnSpPr>
            <p:nvPr/>
          </p:nvCxnSpPr>
          <p:spPr>
            <a:xfrm>
              <a:off x="1899844" y="2806859"/>
              <a:ext cx="0" cy="324000"/>
            </a:xfrm>
            <a:prstGeom prst="straightConnector1">
              <a:avLst/>
            </a:prstGeom>
            <a:ln w="57150">
              <a:solidFill>
                <a:srgbClr val="3E72A9"/>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FF40CF2-BD55-482C-976F-A97B7B75F1E9}"/>
                </a:ext>
              </a:extLst>
            </p:cNvPr>
            <p:cNvSpPr/>
            <p:nvPr/>
          </p:nvSpPr>
          <p:spPr>
            <a:xfrm>
              <a:off x="490055" y="3972736"/>
              <a:ext cx="2883600" cy="680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 Placeholder 9">
              <a:extLst>
                <a:ext uri="{FF2B5EF4-FFF2-40B4-BE49-F238E27FC236}">
                  <a16:creationId xmlns:a16="http://schemas.microsoft.com/office/drawing/2014/main" id="{460629A3-33FD-4D5A-871D-96A116B98FCF}"/>
                </a:ext>
              </a:extLst>
            </p:cNvPr>
            <p:cNvSpPr txBox="1">
              <a:spLocks/>
            </p:cNvSpPr>
            <p:nvPr/>
          </p:nvSpPr>
          <p:spPr>
            <a:xfrm>
              <a:off x="405658" y="4015353"/>
              <a:ext cx="3031718" cy="630943"/>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Simulate the </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response of structures</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0" name="直線單箭頭接點 39">
              <a:extLst>
                <a:ext uri="{FF2B5EF4-FFF2-40B4-BE49-F238E27FC236}">
                  <a16:creationId xmlns:a16="http://schemas.microsoft.com/office/drawing/2014/main" id="{4A9303F1-2B23-41CE-8A61-1296E9DAA554}"/>
                </a:ext>
              </a:extLst>
            </p:cNvPr>
            <p:cNvCxnSpPr>
              <a:cxnSpLocks/>
            </p:cNvCxnSpPr>
            <p:nvPr/>
          </p:nvCxnSpPr>
          <p:spPr>
            <a:xfrm>
              <a:off x="1912544" y="3614614"/>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20378C8-283A-41AC-BE39-377DB2F41E77}"/>
              </a:ext>
            </a:extLst>
          </p:cNvPr>
          <p:cNvSpPr/>
          <p:nvPr/>
        </p:nvSpPr>
        <p:spPr>
          <a:xfrm>
            <a:off x="3683466" y="788104"/>
            <a:ext cx="5460534" cy="458908"/>
          </a:xfrm>
          <a:prstGeom prst="rect">
            <a:avLst/>
          </a:prstGeom>
        </p:spPr>
        <p:txBody>
          <a:bodyPr wrap="none">
            <a:spAutoFit/>
          </a:bodyPr>
          <a:lstStyle/>
          <a:p>
            <a:pPr defTabSz="914400" hangingPunct="0">
              <a:lnSpc>
                <a:spcPct val="150000"/>
              </a:lnSpc>
              <a:buFont typeface="Wingdings" panose="05000000000000000000" pitchFamily="2" charset="2"/>
              <a:buChar char="Ø"/>
              <a:defRPr/>
            </a:pPr>
            <a:r>
              <a:rPr lang="en-US" altLang="zh-TW" sz="1800" dirty="0">
                <a:solidFill>
                  <a:schemeClr val="tx1">
                    <a:lumMod val="50000"/>
                  </a:schemeClr>
                </a:solidFill>
                <a:latin typeface="微軟.正黑體"/>
                <a:cs typeface="Arial" panose="020B0604020202020204" pitchFamily="34" charset="0"/>
              </a:rPr>
              <a:t>Defining Cyclic Load by Time History Function</a:t>
            </a:r>
          </a:p>
        </p:txBody>
      </p:sp>
      <p:pic>
        <p:nvPicPr>
          <p:cNvPr id="4" name="圖片 3">
            <a:extLst>
              <a:ext uri="{FF2B5EF4-FFF2-40B4-BE49-F238E27FC236}">
                <a16:creationId xmlns:a16="http://schemas.microsoft.com/office/drawing/2014/main" id="{42A84C38-6A2A-4B02-8491-ED96851EDD08}"/>
              </a:ext>
            </a:extLst>
          </p:cNvPr>
          <p:cNvPicPr>
            <a:picLocks noChangeAspect="1"/>
          </p:cNvPicPr>
          <p:nvPr/>
        </p:nvPicPr>
        <p:blipFill rotWithShape="1">
          <a:blip r:embed="rId5"/>
          <a:srcRect t="5831"/>
          <a:stretch/>
        </p:blipFill>
        <p:spPr>
          <a:xfrm>
            <a:off x="4353775" y="1320636"/>
            <a:ext cx="3877190" cy="3347565"/>
          </a:xfrm>
          <a:prstGeom prst="rect">
            <a:avLst/>
          </a:prstGeom>
        </p:spPr>
      </p:pic>
    </p:spTree>
    <p:extLst>
      <p:ext uri="{BB962C8B-B14F-4D97-AF65-F5344CB8AC3E}">
        <p14:creationId xmlns:p14="http://schemas.microsoft.com/office/powerpoint/2010/main" val="175122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9431486"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 - </a:t>
            </a:r>
            <a:r>
              <a:rPr lang="en-US" altLang="zh-TW" sz="360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Define cyclic load</a:t>
            </a:r>
            <a:endParaRPr lang="zh-TW" altLang="en-US" sz="3600" dirty="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18</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2" name="矩形 1">
            <a:extLst>
              <a:ext uri="{FF2B5EF4-FFF2-40B4-BE49-F238E27FC236}">
                <a16:creationId xmlns:a16="http://schemas.microsoft.com/office/drawing/2014/main" id="{F20378C8-283A-41AC-BE39-377DB2F41E77}"/>
              </a:ext>
            </a:extLst>
          </p:cNvPr>
          <p:cNvSpPr/>
          <p:nvPr/>
        </p:nvSpPr>
        <p:spPr>
          <a:xfrm>
            <a:off x="324301" y="655829"/>
            <a:ext cx="5460534" cy="458908"/>
          </a:xfrm>
          <a:prstGeom prst="rect">
            <a:avLst/>
          </a:prstGeom>
        </p:spPr>
        <p:txBody>
          <a:bodyPr wrap="none">
            <a:spAutoFit/>
          </a:bodyPr>
          <a:lstStyle/>
          <a:p>
            <a:pPr defTabSz="914400" hangingPunct="0">
              <a:lnSpc>
                <a:spcPct val="150000"/>
              </a:lnSpc>
              <a:buFont typeface="Wingdings" panose="05000000000000000000" pitchFamily="2" charset="2"/>
              <a:buChar char="Ø"/>
              <a:defRPr/>
            </a:pPr>
            <a:r>
              <a:rPr lang="en-US" altLang="zh-TW" sz="1800" dirty="0">
                <a:solidFill>
                  <a:schemeClr val="tx1">
                    <a:lumMod val="50000"/>
                  </a:schemeClr>
                </a:solidFill>
                <a:latin typeface="微軟.正黑體"/>
                <a:cs typeface="Arial" panose="020B0604020202020204" pitchFamily="34" charset="0"/>
              </a:rPr>
              <a:t>Defining Cyclic Load by Time History Function</a:t>
            </a:r>
          </a:p>
        </p:txBody>
      </p:sp>
      <p:pic>
        <p:nvPicPr>
          <p:cNvPr id="5" name="圖片 4">
            <a:extLst>
              <a:ext uri="{FF2B5EF4-FFF2-40B4-BE49-F238E27FC236}">
                <a16:creationId xmlns:a16="http://schemas.microsoft.com/office/drawing/2014/main" id="{8EE8046C-FDB9-4D4A-9A47-F33FA28D598D}"/>
              </a:ext>
            </a:extLst>
          </p:cNvPr>
          <p:cNvPicPr>
            <a:picLocks noChangeAspect="1"/>
          </p:cNvPicPr>
          <p:nvPr/>
        </p:nvPicPr>
        <p:blipFill>
          <a:blip r:embed="rId5"/>
          <a:stretch>
            <a:fillRect/>
          </a:stretch>
        </p:blipFill>
        <p:spPr>
          <a:xfrm>
            <a:off x="455039" y="1147989"/>
            <a:ext cx="2599529" cy="3573308"/>
          </a:xfrm>
          <a:prstGeom prst="rect">
            <a:avLst/>
          </a:prstGeom>
        </p:spPr>
      </p:pic>
      <p:pic>
        <p:nvPicPr>
          <p:cNvPr id="6" name="圖片 5">
            <a:extLst>
              <a:ext uri="{FF2B5EF4-FFF2-40B4-BE49-F238E27FC236}">
                <a16:creationId xmlns:a16="http://schemas.microsoft.com/office/drawing/2014/main" id="{8F044CC5-463A-4833-93BE-14D89885AE04}"/>
              </a:ext>
            </a:extLst>
          </p:cNvPr>
          <p:cNvPicPr>
            <a:picLocks noChangeAspect="1"/>
          </p:cNvPicPr>
          <p:nvPr/>
        </p:nvPicPr>
        <p:blipFill>
          <a:blip r:embed="rId6"/>
          <a:stretch>
            <a:fillRect/>
          </a:stretch>
        </p:blipFill>
        <p:spPr>
          <a:xfrm>
            <a:off x="5783311" y="1918772"/>
            <a:ext cx="2863997" cy="2330570"/>
          </a:xfrm>
          <a:prstGeom prst="rect">
            <a:avLst/>
          </a:prstGeom>
        </p:spPr>
      </p:pic>
      <p:cxnSp>
        <p:nvCxnSpPr>
          <p:cNvPr id="37" name="直線單箭頭接點 36">
            <a:extLst>
              <a:ext uri="{FF2B5EF4-FFF2-40B4-BE49-F238E27FC236}">
                <a16:creationId xmlns:a16="http://schemas.microsoft.com/office/drawing/2014/main" id="{02BE77F7-D8C3-4CC4-95B1-414DEE03F906}"/>
              </a:ext>
            </a:extLst>
          </p:cNvPr>
          <p:cNvCxnSpPr>
            <a:cxnSpLocks/>
          </p:cNvCxnSpPr>
          <p:nvPr/>
        </p:nvCxnSpPr>
        <p:spPr>
          <a:xfrm>
            <a:off x="3054568" y="2980872"/>
            <a:ext cx="24567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73FC9B7C-AC31-4B53-B044-7AC2B108C565}"/>
              </a:ext>
            </a:extLst>
          </p:cNvPr>
          <p:cNvSpPr/>
          <p:nvPr/>
        </p:nvSpPr>
        <p:spPr>
          <a:xfrm>
            <a:off x="3401942" y="2654681"/>
            <a:ext cx="1762021" cy="300082"/>
          </a:xfrm>
          <a:prstGeom prst="rect">
            <a:avLst/>
          </a:prstGeom>
        </p:spPr>
        <p:txBody>
          <a:bodyPr wrap="none">
            <a:spAutoFit/>
          </a:bodyPr>
          <a:lstStyle/>
          <a:p>
            <a:r>
              <a:rPr lang="zh-TW" altLang="en-US" dirty="0"/>
              <a:t>Applied to the model</a:t>
            </a:r>
          </a:p>
        </p:txBody>
      </p:sp>
    </p:spTree>
    <p:extLst>
      <p:ext uri="{BB962C8B-B14F-4D97-AF65-F5344CB8AC3E}">
        <p14:creationId xmlns:p14="http://schemas.microsoft.com/office/powerpoint/2010/main" val="2719029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19</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3" name="群組 2">
            <a:extLst>
              <a:ext uri="{FF2B5EF4-FFF2-40B4-BE49-F238E27FC236}">
                <a16:creationId xmlns:a16="http://schemas.microsoft.com/office/drawing/2014/main" id="{8540C448-861B-4F36-ACA8-3DD7046A4D25}"/>
              </a:ext>
            </a:extLst>
          </p:cNvPr>
          <p:cNvGrpSpPr/>
          <p:nvPr/>
        </p:nvGrpSpPr>
        <p:grpSpPr>
          <a:xfrm>
            <a:off x="162150" y="788104"/>
            <a:ext cx="2713273" cy="3972658"/>
            <a:chOff x="172644" y="830545"/>
            <a:chExt cx="3469036" cy="3972658"/>
          </a:xfrm>
        </p:grpSpPr>
        <p:sp>
          <p:nvSpPr>
            <p:cNvPr id="21" name="矩形 20">
              <a:extLst>
                <a:ext uri="{FF2B5EF4-FFF2-40B4-BE49-F238E27FC236}">
                  <a16:creationId xmlns:a16="http://schemas.microsoft.com/office/drawing/2014/main" id="{5E443E48-C254-4E6F-9FD6-9EEA913062EC}"/>
                </a:ext>
              </a:extLst>
            </p:cNvPr>
            <p:cNvSpPr/>
            <p:nvPr/>
          </p:nvSpPr>
          <p:spPr>
            <a:xfrm>
              <a:off x="202729" y="1175984"/>
              <a:ext cx="3429388" cy="3627219"/>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22" name="群組 21">
              <a:extLst>
                <a:ext uri="{FF2B5EF4-FFF2-40B4-BE49-F238E27FC236}">
                  <a16:creationId xmlns:a16="http://schemas.microsoft.com/office/drawing/2014/main" id="{84ED1229-37C2-42C9-B76B-789DC68CE49C}"/>
                </a:ext>
              </a:extLst>
            </p:cNvPr>
            <p:cNvGrpSpPr/>
            <p:nvPr/>
          </p:nvGrpSpPr>
          <p:grpSpPr>
            <a:xfrm>
              <a:off x="172644" y="830545"/>
              <a:ext cx="3469036" cy="565899"/>
              <a:chOff x="0" y="1054393"/>
              <a:chExt cx="3469036" cy="565899"/>
            </a:xfrm>
          </p:grpSpPr>
          <p:sp>
            <p:nvSpPr>
              <p:cNvPr id="35" name="矩形 34">
                <a:extLst>
                  <a:ext uri="{FF2B5EF4-FFF2-40B4-BE49-F238E27FC236}">
                    <a16:creationId xmlns:a16="http://schemas.microsoft.com/office/drawing/2014/main" id="{2D3E1F4D-0F05-4860-9741-FFA23C3ACE44}"/>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Text Placeholder 9">
                <a:extLst>
                  <a:ext uri="{FF2B5EF4-FFF2-40B4-BE49-F238E27FC236}">
                    <a16:creationId xmlns:a16="http://schemas.microsoft.com/office/drawing/2014/main" id="{C6BF1F27-F77B-4589-B17B-16692582DA97}"/>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sp>
          <p:nvSpPr>
            <p:cNvPr id="33" name="矩形 32">
              <a:extLst>
                <a:ext uri="{FF2B5EF4-FFF2-40B4-BE49-F238E27FC236}">
                  <a16:creationId xmlns:a16="http://schemas.microsoft.com/office/drawing/2014/main" id="{6701CB23-B308-4322-B983-4D66B1A5E28B}"/>
                </a:ext>
              </a:extLst>
            </p:cNvPr>
            <p:cNvSpPr/>
            <p:nvPr/>
          </p:nvSpPr>
          <p:spPr>
            <a:xfrm>
              <a:off x="451309" y="1499720"/>
              <a:ext cx="2961128" cy="432000"/>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Text Placeholder 9">
              <a:extLst>
                <a:ext uri="{FF2B5EF4-FFF2-40B4-BE49-F238E27FC236}">
                  <a16:creationId xmlns:a16="http://schemas.microsoft.com/office/drawing/2014/main" id="{C159C95C-003C-4A72-A88F-7FC0A2304F3F}"/>
                </a:ext>
              </a:extLst>
            </p:cNvPr>
            <p:cNvSpPr txBox="1">
              <a:spLocks/>
            </p:cNvSpPr>
            <p:nvPr/>
          </p:nvSpPr>
          <p:spPr>
            <a:xfrm>
              <a:off x="604013" y="1608418"/>
              <a:ext cx="2585129" cy="2492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materials</a:t>
              </a:r>
            </a:p>
          </p:txBody>
        </p:sp>
        <p:sp>
          <p:nvSpPr>
            <p:cNvPr id="31" name="矩形 30">
              <a:extLst>
                <a:ext uri="{FF2B5EF4-FFF2-40B4-BE49-F238E27FC236}">
                  <a16:creationId xmlns:a16="http://schemas.microsoft.com/office/drawing/2014/main" id="{6DC2CE60-C7BB-49E3-AB43-31D2F9576B0B}"/>
                </a:ext>
              </a:extLst>
            </p:cNvPr>
            <p:cNvSpPr/>
            <p:nvPr/>
          </p:nvSpPr>
          <p:spPr>
            <a:xfrm>
              <a:off x="451309" y="2324059"/>
              <a:ext cx="2961128"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Text Placeholder 9">
              <a:extLst>
                <a:ext uri="{FF2B5EF4-FFF2-40B4-BE49-F238E27FC236}">
                  <a16:creationId xmlns:a16="http://schemas.microsoft.com/office/drawing/2014/main" id="{7DBB7928-3610-419D-827C-3995C85E2FF8}"/>
                </a:ext>
              </a:extLst>
            </p:cNvPr>
            <p:cNvSpPr txBox="1">
              <a:spLocks/>
            </p:cNvSpPr>
            <p:nvPr/>
          </p:nvSpPr>
          <p:spPr>
            <a:xfrm>
              <a:off x="604013" y="2408763"/>
              <a:ext cx="2585129" cy="2492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cyclic load</a:t>
              </a:r>
              <a:endParaRPr lang="zh-TW" altLang="en-US"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5" name="Text Placeholder 9">
              <a:extLst>
                <a:ext uri="{FF2B5EF4-FFF2-40B4-BE49-F238E27FC236}">
                  <a16:creationId xmlns:a16="http://schemas.microsoft.com/office/drawing/2014/main" id="{1032AE7E-EEB8-425E-AD54-36B8607F59D9}"/>
                </a:ext>
              </a:extLst>
            </p:cNvPr>
            <p:cNvSpPr txBox="1">
              <a:spLocks/>
            </p:cNvSpPr>
            <p:nvPr/>
          </p:nvSpPr>
          <p:spPr>
            <a:xfrm>
              <a:off x="1480669" y="3101528"/>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9" name="矩形 28">
              <a:extLst>
                <a:ext uri="{FF2B5EF4-FFF2-40B4-BE49-F238E27FC236}">
                  <a16:creationId xmlns:a16="http://schemas.microsoft.com/office/drawing/2014/main" id="{B3BDF509-638D-4390-80A8-C3F391A768E8}"/>
                </a:ext>
              </a:extLst>
            </p:cNvPr>
            <p:cNvSpPr/>
            <p:nvPr/>
          </p:nvSpPr>
          <p:spPr>
            <a:xfrm>
              <a:off x="451291" y="3148398"/>
              <a:ext cx="2961128" cy="432000"/>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 Placeholder 9">
              <a:extLst>
                <a:ext uri="{FF2B5EF4-FFF2-40B4-BE49-F238E27FC236}">
                  <a16:creationId xmlns:a16="http://schemas.microsoft.com/office/drawing/2014/main" id="{8E46120D-F0A8-4283-BA3C-C9A9C8D2E1FB}"/>
                </a:ext>
              </a:extLst>
            </p:cNvPr>
            <p:cNvSpPr txBox="1">
              <a:spLocks/>
            </p:cNvSpPr>
            <p:nvPr/>
          </p:nvSpPr>
          <p:spPr>
            <a:xfrm>
              <a:off x="380719" y="3247764"/>
              <a:ext cx="3031718" cy="2492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Define plastic hinge</a:t>
              </a:r>
              <a:endParaRPr lang="en-US"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27" name="直線單箭頭接點 26">
              <a:extLst>
                <a:ext uri="{FF2B5EF4-FFF2-40B4-BE49-F238E27FC236}">
                  <a16:creationId xmlns:a16="http://schemas.microsoft.com/office/drawing/2014/main" id="{73555BDF-85A7-49E3-81B9-ADCE190DAB41}"/>
                </a:ext>
              </a:extLst>
            </p:cNvPr>
            <p:cNvCxnSpPr>
              <a:cxnSpLocks/>
            </p:cNvCxnSpPr>
            <p:nvPr/>
          </p:nvCxnSpPr>
          <p:spPr>
            <a:xfrm>
              <a:off x="1896944" y="1957120"/>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63EAAB-B2CA-4271-B340-70E39F205078}"/>
                </a:ext>
              </a:extLst>
            </p:cNvPr>
            <p:cNvCxnSpPr>
              <a:cxnSpLocks/>
            </p:cNvCxnSpPr>
            <p:nvPr/>
          </p:nvCxnSpPr>
          <p:spPr>
            <a:xfrm>
              <a:off x="1899844" y="2806859"/>
              <a:ext cx="0" cy="324000"/>
            </a:xfrm>
            <a:prstGeom prst="straightConnector1">
              <a:avLst/>
            </a:prstGeom>
            <a:ln w="57150">
              <a:solidFill>
                <a:srgbClr val="898989"/>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6FF40CF2-BD55-482C-976F-A97B7B75F1E9}"/>
                </a:ext>
              </a:extLst>
            </p:cNvPr>
            <p:cNvSpPr/>
            <p:nvPr/>
          </p:nvSpPr>
          <p:spPr>
            <a:xfrm>
              <a:off x="451291" y="3905928"/>
              <a:ext cx="2961128" cy="814070"/>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Text Placeholder 9">
              <a:extLst>
                <a:ext uri="{FF2B5EF4-FFF2-40B4-BE49-F238E27FC236}">
                  <a16:creationId xmlns:a16="http://schemas.microsoft.com/office/drawing/2014/main" id="{460629A3-33FD-4D5A-871D-96A116B98FCF}"/>
                </a:ext>
              </a:extLst>
            </p:cNvPr>
            <p:cNvSpPr txBox="1">
              <a:spLocks/>
            </p:cNvSpPr>
            <p:nvPr/>
          </p:nvSpPr>
          <p:spPr>
            <a:xfrm>
              <a:off x="405658" y="3956876"/>
              <a:ext cx="3031718" cy="747897"/>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Simulate the response of structures</a:t>
              </a:r>
              <a:endParaRPr lang="en-US" sz="18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cxnSp>
          <p:nvCxnSpPr>
            <p:cNvPr id="40" name="直線單箭頭接點 39">
              <a:extLst>
                <a:ext uri="{FF2B5EF4-FFF2-40B4-BE49-F238E27FC236}">
                  <a16:creationId xmlns:a16="http://schemas.microsoft.com/office/drawing/2014/main" id="{4A9303F1-2B23-41CE-8A61-1296E9DAA554}"/>
                </a:ext>
              </a:extLst>
            </p:cNvPr>
            <p:cNvCxnSpPr>
              <a:cxnSpLocks/>
            </p:cNvCxnSpPr>
            <p:nvPr/>
          </p:nvCxnSpPr>
          <p:spPr>
            <a:xfrm>
              <a:off x="1912544" y="3614614"/>
              <a:ext cx="0" cy="229360"/>
            </a:xfrm>
            <a:prstGeom prst="straightConnector1">
              <a:avLst/>
            </a:prstGeom>
            <a:ln w="57150">
              <a:solidFill>
                <a:srgbClr val="3E72A9"/>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id="{D87AA195-39BF-47D4-B0EB-ED071DDB8C77}"/>
              </a:ext>
            </a:extLst>
          </p:cNvPr>
          <p:cNvSpPr/>
          <p:nvPr/>
        </p:nvSpPr>
        <p:spPr>
          <a:xfrm>
            <a:off x="3381310" y="1699283"/>
            <a:ext cx="2511558" cy="56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Use the parameters of plastic hinges from the literature</a:t>
            </a:r>
            <a:endParaRPr lang="zh-TW" altLang="en-US" sz="1200" dirty="0"/>
          </a:p>
        </p:txBody>
      </p:sp>
      <p:sp>
        <p:nvSpPr>
          <p:cNvPr id="7" name="流程圖: 決策 6">
            <a:extLst>
              <a:ext uri="{FF2B5EF4-FFF2-40B4-BE49-F238E27FC236}">
                <a16:creationId xmlns:a16="http://schemas.microsoft.com/office/drawing/2014/main" id="{0ED53F61-9754-4FBB-99C4-C26543F251D8}"/>
              </a:ext>
            </a:extLst>
          </p:cNvPr>
          <p:cNvSpPr/>
          <p:nvPr/>
        </p:nvSpPr>
        <p:spPr>
          <a:xfrm>
            <a:off x="3611892" y="3244821"/>
            <a:ext cx="2050394" cy="83702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37" name="矩形 36">
            <a:extLst>
              <a:ext uri="{FF2B5EF4-FFF2-40B4-BE49-F238E27FC236}">
                <a16:creationId xmlns:a16="http://schemas.microsoft.com/office/drawing/2014/main" id="{51B6E0D4-2D5A-4B21-8592-2AEC33413C86}"/>
              </a:ext>
            </a:extLst>
          </p:cNvPr>
          <p:cNvSpPr/>
          <p:nvPr/>
        </p:nvSpPr>
        <p:spPr>
          <a:xfrm>
            <a:off x="3381312" y="2548132"/>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cxnSp>
        <p:nvCxnSpPr>
          <p:cNvPr id="9" name="直線單箭頭接點 8">
            <a:extLst>
              <a:ext uri="{FF2B5EF4-FFF2-40B4-BE49-F238E27FC236}">
                <a16:creationId xmlns:a16="http://schemas.microsoft.com/office/drawing/2014/main" id="{C8CEE2B5-2A33-4B45-BC50-78E5CEDE9FD1}"/>
              </a:ext>
            </a:extLst>
          </p:cNvPr>
          <p:cNvCxnSpPr>
            <a:cxnSpLocks/>
            <a:stCxn id="6" idx="2"/>
            <a:endCxn id="37"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9AB39A9B-F4F3-48CF-BA85-C29397315BB4}"/>
              </a:ext>
            </a:extLst>
          </p:cNvPr>
          <p:cNvCxnSpPr>
            <a:cxnSpLocks/>
            <a:stCxn id="37" idx="2"/>
            <a:endCxn id="7"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95DE8267-2FC4-4B0C-9AF1-F79968DBF1B5}"/>
              </a:ext>
            </a:extLst>
          </p:cNvPr>
          <p:cNvCxnSpPr>
            <a:cxnSpLocks/>
            <a:stCxn id="7" idx="1"/>
            <a:endCxn id="44"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44114C04-2442-4E54-A523-7A0C2F838DF3}"/>
              </a:ext>
            </a:extLst>
          </p:cNvPr>
          <p:cNvCxnSpPr>
            <a:cxnSpLocks/>
            <a:stCxn id="63" idx="2"/>
            <a:endCxn id="68" idx="0"/>
          </p:cNvCxnSpPr>
          <p:nvPr/>
        </p:nvCxnSpPr>
        <p:spPr>
          <a:xfrm>
            <a:off x="7559674" y="4063011"/>
            <a:ext cx="0" cy="218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F7642159-2869-4905-B69B-1858B0DED36E}"/>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49" name="文字方塊 48">
            <a:extLst>
              <a:ext uri="{FF2B5EF4-FFF2-40B4-BE49-F238E27FC236}">
                <a16:creationId xmlns:a16="http://schemas.microsoft.com/office/drawing/2014/main" id="{15507F09-4C30-4F0A-931C-B554BC1FC651}"/>
              </a:ext>
            </a:extLst>
          </p:cNvPr>
          <p:cNvSpPr txBox="1"/>
          <p:nvPr/>
        </p:nvSpPr>
        <p:spPr>
          <a:xfrm>
            <a:off x="5238952" y="4052909"/>
            <a:ext cx="423334" cy="215444"/>
          </a:xfrm>
          <a:prstGeom prst="rect">
            <a:avLst/>
          </a:prstGeom>
          <a:noFill/>
        </p:spPr>
        <p:txBody>
          <a:bodyPr wrap="square" lIns="0" tIns="0" rIns="0" bIns="0" rtlCol="0">
            <a:spAutoFit/>
          </a:bodyPr>
          <a:lstStyle/>
          <a:p>
            <a:pPr algn="l"/>
            <a:r>
              <a:rPr lang="en-US" altLang="zh-TW" sz="1400" dirty="0"/>
              <a:t>YES</a:t>
            </a:r>
            <a:endParaRPr lang="zh-TW" altLang="en-US" sz="1400" dirty="0" err="1"/>
          </a:p>
        </p:txBody>
      </p:sp>
      <p:sp>
        <p:nvSpPr>
          <p:cNvPr id="20" name="矩形 19">
            <a:extLst>
              <a:ext uri="{FF2B5EF4-FFF2-40B4-BE49-F238E27FC236}">
                <a16:creationId xmlns:a16="http://schemas.microsoft.com/office/drawing/2014/main" id="{FF8004B7-3C55-4871-BB44-BDBF3D3E3117}"/>
              </a:ext>
            </a:extLst>
          </p:cNvPr>
          <p:cNvSpPr/>
          <p:nvPr/>
        </p:nvSpPr>
        <p:spPr>
          <a:xfrm>
            <a:off x="3188559" y="4417782"/>
            <a:ext cx="1050288"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r>
              <a:rPr lang="en-US" altLang="zh-TW" sz="1400" dirty="0">
                <a:solidFill>
                  <a:schemeClr val="bg1"/>
                </a:solidFill>
              </a:rPr>
              <a:t>F</a:t>
            </a:r>
            <a:r>
              <a:rPr lang="zh-TW" altLang="en-US" sz="1400" dirty="0">
                <a:solidFill>
                  <a:schemeClr val="bg1"/>
                </a:solidFill>
              </a:rPr>
              <a:t>low </a:t>
            </a:r>
            <a:r>
              <a:rPr lang="en-US" altLang="zh-TW" sz="1400" dirty="0">
                <a:solidFill>
                  <a:schemeClr val="bg1"/>
                </a:solidFill>
              </a:rPr>
              <a:t>C</a:t>
            </a:r>
            <a:r>
              <a:rPr lang="zh-TW" altLang="en-US" sz="1400" dirty="0">
                <a:solidFill>
                  <a:schemeClr val="bg1"/>
                </a:solidFill>
              </a:rPr>
              <a:t>hart</a:t>
            </a:r>
          </a:p>
        </p:txBody>
      </p:sp>
      <p:sp>
        <p:nvSpPr>
          <p:cNvPr id="44" name="矩形 43">
            <a:extLst>
              <a:ext uri="{FF2B5EF4-FFF2-40B4-BE49-F238E27FC236}">
                <a16:creationId xmlns:a16="http://schemas.microsoft.com/office/drawing/2014/main" id="{C849E195-B496-4978-954D-5686DEF25C12}"/>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50" name="直線單箭頭接點 49">
            <a:extLst>
              <a:ext uri="{FF2B5EF4-FFF2-40B4-BE49-F238E27FC236}">
                <a16:creationId xmlns:a16="http://schemas.microsoft.com/office/drawing/2014/main" id="{5DD21786-1EF1-4FC5-A5C8-D7D95D46EB72}"/>
              </a:ext>
            </a:extLst>
          </p:cNvPr>
          <p:cNvCxnSpPr>
            <a:cxnSpLocks/>
            <a:stCxn id="44" idx="2"/>
            <a:endCxn id="6"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546DBEA8-6BF6-47A4-BDBF-D7F2E7018BCB}"/>
              </a:ext>
            </a:extLst>
          </p:cNvPr>
          <p:cNvSpPr/>
          <p:nvPr/>
        </p:nvSpPr>
        <p:spPr>
          <a:xfrm>
            <a:off x="6303895" y="1699283"/>
            <a:ext cx="2511558"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Calculation of plastic hinge parameters</a:t>
            </a:r>
            <a:endParaRPr lang="zh-TW" altLang="en-US" sz="1200" dirty="0"/>
          </a:p>
        </p:txBody>
      </p:sp>
      <p:sp>
        <p:nvSpPr>
          <p:cNvPr id="60" name="矩形 59">
            <a:extLst>
              <a:ext uri="{FF2B5EF4-FFF2-40B4-BE49-F238E27FC236}">
                <a16:creationId xmlns:a16="http://schemas.microsoft.com/office/drawing/2014/main" id="{37890FEE-0E93-49ED-940B-481E65581DFE}"/>
              </a:ext>
            </a:extLst>
          </p:cNvPr>
          <p:cNvSpPr/>
          <p:nvPr/>
        </p:nvSpPr>
        <p:spPr>
          <a:xfrm>
            <a:off x="6303897" y="2540058"/>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sp>
        <p:nvSpPr>
          <p:cNvPr id="63" name="流程圖: 決策 62">
            <a:extLst>
              <a:ext uri="{FF2B5EF4-FFF2-40B4-BE49-F238E27FC236}">
                <a16:creationId xmlns:a16="http://schemas.microsoft.com/office/drawing/2014/main" id="{1388C808-F324-4481-8F1C-48EFECB37BE3}"/>
              </a:ext>
            </a:extLst>
          </p:cNvPr>
          <p:cNvSpPr/>
          <p:nvPr/>
        </p:nvSpPr>
        <p:spPr>
          <a:xfrm>
            <a:off x="6534477" y="3225984"/>
            <a:ext cx="2050394" cy="83702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66" name="矩形 65">
            <a:extLst>
              <a:ext uri="{FF2B5EF4-FFF2-40B4-BE49-F238E27FC236}">
                <a16:creationId xmlns:a16="http://schemas.microsoft.com/office/drawing/2014/main" id="{79331CEB-48AE-48CC-9A6D-15E133796B21}"/>
              </a:ext>
            </a:extLst>
          </p:cNvPr>
          <p:cNvSpPr/>
          <p:nvPr/>
        </p:nvSpPr>
        <p:spPr>
          <a:xfrm>
            <a:off x="6300242"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plastic hinge parameters problems</a:t>
            </a:r>
            <a:endParaRPr lang="zh-TW" altLang="en-US" sz="1200" dirty="0"/>
          </a:p>
        </p:txBody>
      </p:sp>
      <p:sp>
        <p:nvSpPr>
          <p:cNvPr id="68" name="矩形 67">
            <a:extLst>
              <a:ext uri="{FF2B5EF4-FFF2-40B4-BE49-F238E27FC236}">
                <a16:creationId xmlns:a16="http://schemas.microsoft.com/office/drawing/2014/main" id="{848B3BB7-2999-49A8-A1CF-BFCA5ADC3376}"/>
              </a:ext>
            </a:extLst>
          </p:cNvPr>
          <p:cNvSpPr/>
          <p:nvPr/>
        </p:nvSpPr>
        <p:spPr>
          <a:xfrm>
            <a:off x="6695281" y="4281110"/>
            <a:ext cx="1728786" cy="3558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Complete the analysis</a:t>
            </a:r>
            <a:endParaRPr lang="zh-TW" altLang="en-US" sz="1200" dirty="0"/>
          </a:p>
        </p:txBody>
      </p:sp>
      <p:cxnSp>
        <p:nvCxnSpPr>
          <p:cNvPr id="78" name="直線單箭頭接點 77">
            <a:extLst>
              <a:ext uri="{FF2B5EF4-FFF2-40B4-BE49-F238E27FC236}">
                <a16:creationId xmlns:a16="http://schemas.microsoft.com/office/drawing/2014/main" id="{4BBE31EA-9894-44DB-AA26-658030215823}"/>
              </a:ext>
            </a:extLst>
          </p:cNvPr>
          <p:cNvCxnSpPr>
            <a:cxnSpLocks/>
            <a:stCxn id="60" idx="2"/>
            <a:endCxn id="63" idx="0"/>
          </p:cNvCxnSpPr>
          <p:nvPr/>
        </p:nvCxnSpPr>
        <p:spPr>
          <a:xfrm>
            <a:off x="7559674" y="3105957"/>
            <a:ext cx="0" cy="120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E53A75FB-90E6-4E8A-BB9D-8C9B49B88944}"/>
              </a:ext>
            </a:extLst>
          </p:cNvPr>
          <p:cNvCxnSpPr>
            <a:cxnSpLocks/>
            <a:stCxn id="57" idx="2"/>
            <a:endCxn id="60" idx="0"/>
          </p:cNvCxnSpPr>
          <p:nvPr/>
        </p:nvCxnSpPr>
        <p:spPr>
          <a:xfrm>
            <a:off x="7559674" y="2265182"/>
            <a:ext cx="0" cy="274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1F7EE16-3DDF-4D47-9E04-46523D8D7FD7}"/>
              </a:ext>
            </a:extLst>
          </p:cNvPr>
          <p:cNvCxnSpPr>
            <a:cxnSpLocks/>
            <a:stCxn id="66" idx="2"/>
            <a:endCxn id="57" idx="0"/>
          </p:cNvCxnSpPr>
          <p:nvPr/>
        </p:nvCxnSpPr>
        <p:spPr>
          <a:xfrm>
            <a:off x="7559674" y="1485055"/>
            <a:ext cx="0"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接點: 肘形 82">
            <a:extLst>
              <a:ext uri="{FF2B5EF4-FFF2-40B4-BE49-F238E27FC236}">
                <a16:creationId xmlns:a16="http://schemas.microsoft.com/office/drawing/2014/main" id="{C275164F-36A7-4952-B884-D55D014AE36B}"/>
              </a:ext>
            </a:extLst>
          </p:cNvPr>
          <p:cNvCxnSpPr>
            <a:cxnSpLocks/>
            <a:stCxn id="63" idx="3"/>
            <a:endCxn id="66" idx="3"/>
          </p:cNvCxnSpPr>
          <p:nvPr/>
        </p:nvCxnSpPr>
        <p:spPr>
          <a:xfrm flipV="1">
            <a:off x="8584871" y="1202106"/>
            <a:ext cx="234235" cy="2442392"/>
          </a:xfrm>
          <a:prstGeom prst="bentConnector3">
            <a:avLst>
              <a:gd name="adj1" fmla="val 1975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0DD5E32A-55AA-4DEA-9CF0-8D7976ACFB60}"/>
              </a:ext>
            </a:extLst>
          </p:cNvPr>
          <p:cNvCxnSpPr>
            <a:cxnSpLocks/>
            <a:stCxn id="7" idx="2"/>
            <a:endCxn id="57" idx="1"/>
          </p:cNvCxnSpPr>
          <p:nvPr/>
        </p:nvCxnSpPr>
        <p:spPr>
          <a:xfrm rot="5400000" flipH="1" flipV="1">
            <a:off x="4420684" y="2198638"/>
            <a:ext cx="2099615" cy="1666806"/>
          </a:xfrm>
          <a:prstGeom prst="bentConnector4">
            <a:avLst>
              <a:gd name="adj1" fmla="val -10888"/>
              <a:gd name="adj2" fmla="val 84817"/>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文字方塊 145">
            <a:extLst>
              <a:ext uri="{FF2B5EF4-FFF2-40B4-BE49-F238E27FC236}">
                <a16:creationId xmlns:a16="http://schemas.microsoft.com/office/drawing/2014/main" id="{DC0044EF-D7B3-4A85-8C92-FB0F787D5543}"/>
              </a:ext>
            </a:extLst>
          </p:cNvPr>
          <p:cNvSpPr txBox="1"/>
          <p:nvPr/>
        </p:nvSpPr>
        <p:spPr>
          <a:xfrm>
            <a:off x="6911765" y="3971497"/>
            <a:ext cx="423334" cy="215444"/>
          </a:xfrm>
          <a:prstGeom prst="rect">
            <a:avLst/>
          </a:prstGeom>
          <a:noFill/>
        </p:spPr>
        <p:txBody>
          <a:bodyPr wrap="square" lIns="0" tIns="0" rIns="0" bIns="0" rtlCol="0">
            <a:spAutoFit/>
          </a:bodyPr>
          <a:lstStyle/>
          <a:p>
            <a:pPr algn="l"/>
            <a:r>
              <a:rPr lang="en-US" altLang="zh-TW" sz="1400" dirty="0"/>
              <a:t>YES</a:t>
            </a:r>
            <a:endParaRPr lang="zh-TW" altLang="en-US" sz="1400" dirty="0" err="1"/>
          </a:p>
        </p:txBody>
      </p:sp>
      <p:sp>
        <p:nvSpPr>
          <p:cNvPr id="147" name="文字方塊 146">
            <a:extLst>
              <a:ext uri="{FF2B5EF4-FFF2-40B4-BE49-F238E27FC236}">
                <a16:creationId xmlns:a16="http://schemas.microsoft.com/office/drawing/2014/main" id="{A3523F0E-BF8A-42FB-8DD3-8BFB07C2B35F}"/>
              </a:ext>
            </a:extLst>
          </p:cNvPr>
          <p:cNvSpPr txBox="1"/>
          <p:nvPr/>
        </p:nvSpPr>
        <p:spPr>
          <a:xfrm>
            <a:off x="8683950" y="3388907"/>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Tree>
    <p:extLst>
      <p:ext uri="{BB962C8B-B14F-4D97-AF65-F5344CB8AC3E}">
        <p14:creationId xmlns:p14="http://schemas.microsoft.com/office/powerpoint/2010/main" val="192291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arthquake Report for M 6.9 Earthquake in Taiwan - Jay Patton online">
            <a:extLst>
              <a:ext uri="{FF2B5EF4-FFF2-40B4-BE49-F238E27FC236}">
                <a16:creationId xmlns:a16="http://schemas.microsoft.com/office/drawing/2014/main" id="{D288A752-7170-4C4D-85E6-A1B93110D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59169">
            <a:off x="5509434" y="1813758"/>
            <a:ext cx="3967316" cy="28182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79517" y="83607"/>
            <a:ext cx="9845373" cy="498598"/>
          </a:xfrm>
        </p:spPr>
        <p:txBody>
          <a:bodyPr/>
          <a:lstStyle/>
          <a:p>
            <a:pPr algn="just" defTabSz="914400" hangingPunct="0">
              <a:spcBef>
                <a:spcPts val="563"/>
              </a:spcBef>
              <a:defRPr/>
            </a:pPr>
            <a:r>
              <a:rPr lang="en-US" altLang="zh-TW" sz="3600" b="1" kern="0" dirty="0">
                <a:solidFill>
                  <a:schemeClr val="tx1">
                    <a:lumMod val="50000"/>
                  </a:schemeClr>
                </a:solidFill>
                <a:latin typeface="Arial" panose="020B0604020202020204" pitchFamily="34" charset="0"/>
                <a:cs typeface="Arial" panose="020B0604020202020204" pitchFamily="34" charset="0"/>
              </a:rPr>
              <a:t>Why we need to analyze the structure?</a:t>
            </a:r>
          </a:p>
        </p:txBody>
      </p:sp>
      <p:grpSp>
        <p:nvGrpSpPr>
          <p:cNvPr id="31" name="群組 30">
            <a:extLst>
              <a:ext uri="{FF2B5EF4-FFF2-40B4-BE49-F238E27FC236}">
                <a16:creationId xmlns:a16="http://schemas.microsoft.com/office/drawing/2014/main" id="{5D6D7A85-F216-4C1E-A86F-FB3D5A0810A6}"/>
              </a:ext>
            </a:extLst>
          </p:cNvPr>
          <p:cNvGrpSpPr/>
          <p:nvPr/>
        </p:nvGrpSpPr>
        <p:grpSpPr>
          <a:xfrm>
            <a:off x="0" y="4817432"/>
            <a:ext cx="9144000" cy="573929"/>
            <a:chOff x="0" y="4817432"/>
            <a:chExt cx="9144000" cy="573929"/>
          </a:xfrm>
        </p:grpSpPr>
        <p:grpSp>
          <p:nvGrpSpPr>
            <p:cNvPr id="32" name="群組 31">
              <a:extLst>
                <a:ext uri="{FF2B5EF4-FFF2-40B4-BE49-F238E27FC236}">
                  <a16:creationId xmlns:a16="http://schemas.microsoft.com/office/drawing/2014/main" id="{57057390-DC4D-4419-9904-DBB446CF04F5}"/>
                </a:ext>
              </a:extLst>
            </p:cNvPr>
            <p:cNvGrpSpPr/>
            <p:nvPr/>
          </p:nvGrpSpPr>
          <p:grpSpPr>
            <a:xfrm>
              <a:off x="0" y="4817432"/>
              <a:ext cx="9144000" cy="573929"/>
              <a:chOff x="0" y="4817432"/>
              <a:chExt cx="9144000" cy="573929"/>
            </a:xfrm>
          </p:grpSpPr>
          <p:sp>
            <p:nvSpPr>
              <p:cNvPr id="34" name="矩形 33">
                <a:extLst>
                  <a:ext uri="{FF2B5EF4-FFF2-40B4-BE49-F238E27FC236}">
                    <a16:creationId xmlns:a16="http://schemas.microsoft.com/office/drawing/2014/main" id="{7A074C55-1E3B-421B-883A-937C87B2FD4F}"/>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投影片編號版面配置區 4">
                <a:extLst>
                  <a:ext uri="{FF2B5EF4-FFF2-40B4-BE49-F238E27FC236}">
                    <a16:creationId xmlns:a16="http://schemas.microsoft.com/office/drawing/2014/main" id="{B80F9FAE-CAF5-4E09-AEA0-02EF0C528F8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a:t>
                </a:fld>
                <a:endParaRPr lang="en-US" dirty="0">
                  <a:solidFill>
                    <a:schemeClr val="bg1"/>
                  </a:solidFill>
                </a:endParaRPr>
              </a:p>
            </p:txBody>
          </p:sp>
          <p:grpSp>
            <p:nvGrpSpPr>
              <p:cNvPr id="37" name="群組 36">
                <a:extLst>
                  <a:ext uri="{FF2B5EF4-FFF2-40B4-BE49-F238E27FC236}">
                    <a16:creationId xmlns:a16="http://schemas.microsoft.com/office/drawing/2014/main" id="{863052AD-6FC1-465D-9EB5-25CFFA84C864}"/>
                  </a:ext>
                </a:extLst>
              </p:cNvPr>
              <p:cNvGrpSpPr/>
              <p:nvPr/>
            </p:nvGrpSpPr>
            <p:grpSpPr>
              <a:xfrm>
                <a:off x="0" y="4817432"/>
                <a:ext cx="976695" cy="372600"/>
                <a:chOff x="0" y="4817432"/>
                <a:chExt cx="976695" cy="372600"/>
              </a:xfrm>
            </p:grpSpPr>
            <p:pic>
              <p:nvPicPr>
                <p:cNvPr id="38" name="Picture 2" descr="國立中央大學 - 2014 Open House Day 開放參觀日｜Accupass 活動通">
                  <a:extLst>
                    <a:ext uri="{FF2B5EF4-FFF2-40B4-BE49-F238E27FC236}">
                      <a16:creationId xmlns:a16="http://schemas.microsoft.com/office/drawing/2014/main" id="{163C193C-AFE4-4D37-AACB-9415910AB444}"/>
                    </a:ext>
                  </a:extLst>
                </p:cNvPr>
                <p:cNvPicPr>
                  <a:picLocks noChangeAspect="1" noChangeArrowheads="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90A648FF-C273-4AD1-9BD2-FB224A69CBB8}"/>
                    </a:ext>
                  </a:extLst>
                </p:cNvPr>
                <p:cNvPicPr>
                  <a:picLocks noChangeAspect="1"/>
                </p:cNvPicPr>
                <p:nvPr/>
              </p:nvPicPr>
              <p:blipFill>
                <a:blip r:embed="rId5"/>
                <a:stretch>
                  <a:fillRect/>
                </a:stretch>
              </p:blipFill>
              <p:spPr>
                <a:xfrm>
                  <a:off x="324301" y="4853813"/>
                  <a:ext cx="652394" cy="282881"/>
                </a:xfrm>
                <a:prstGeom prst="rect">
                  <a:avLst/>
                </a:prstGeom>
              </p:spPr>
            </p:pic>
          </p:grpSp>
        </p:grpSp>
        <p:sp>
          <p:nvSpPr>
            <p:cNvPr id="33" name="Text Placeholder 9">
              <a:extLst>
                <a:ext uri="{FF2B5EF4-FFF2-40B4-BE49-F238E27FC236}">
                  <a16:creationId xmlns:a16="http://schemas.microsoft.com/office/drawing/2014/main" id="{FA388883-AA2B-422E-9558-262016DE08A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40" name="TextBox 22">
            <a:extLst>
              <a:ext uri="{FF2B5EF4-FFF2-40B4-BE49-F238E27FC236}">
                <a16:creationId xmlns:a16="http://schemas.microsoft.com/office/drawing/2014/main" id="{294BA323-3E4B-45AC-9D5C-A4C6E1B12A41}"/>
              </a:ext>
            </a:extLst>
          </p:cNvPr>
          <p:cNvSpPr txBox="1"/>
          <p:nvPr/>
        </p:nvSpPr>
        <p:spPr>
          <a:xfrm>
            <a:off x="6193863" y="4505734"/>
            <a:ext cx="2598458" cy="400110"/>
          </a:xfrm>
          <a:prstGeom prst="rect">
            <a:avLst/>
          </a:prstGeom>
          <a:noFill/>
        </p:spPr>
        <p:txBody>
          <a:bodyPr wrap="square">
            <a:spAutoFit/>
          </a:bodyPr>
          <a:lstStyle/>
          <a:p>
            <a:pPr lvl="0" algn="ctr" defTabSz="914400" hangingPunct="0">
              <a:defRPr/>
            </a:pPr>
            <a:r>
              <a:rPr lang="en-US" sz="2000" kern="0" dirty="0">
                <a:solidFill>
                  <a:srgbClr val="C00000"/>
                </a:solidFill>
                <a:latin typeface="Arial" panose="020B0604020202020204" pitchFamily="34" charset="0"/>
                <a:cs typeface="Arial" panose="020B0604020202020204" pitchFamily="34" charset="0"/>
              </a:rPr>
              <a:t>Taiwan seismic zone</a:t>
            </a:r>
          </a:p>
        </p:txBody>
      </p:sp>
      <p:sp>
        <p:nvSpPr>
          <p:cNvPr id="41" name="Text Placeholder 9">
            <a:extLst>
              <a:ext uri="{FF2B5EF4-FFF2-40B4-BE49-F238E27FC236}">
                <a16:creationId xmlns:a16="http://schemas.microsoft.com/office/drawing/2014/main" id="{4BA436BC-591E-4BEA-A9A0-3FA1ADDC81BB}"/>
              </a:ext>
            </a:extLst>
          </p:cNvPr>
          <p:cNvSpPr txBox="1">
            <a:spLocks/>
          </p:cNvSpPr>
          <p:nvPr/>
        </p:nvSpPr>
        <p:spPr>
          <a:xfrm>
            <a:off x="79517" y="2927792"/>
            <a:ext cx="5097167" cy="132959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457200" lvl="1" indent="-457200" algn="just">
              <a:buFont typeface="Wingdings" panose="05000000000000000000" pitchFamily="2" charset="2"/>
              <a:buChar char="Ø"/>
            </a:pPr>
            <a:r>
              <a:rPr lang="en-US" altLang="zh-TW" sz="2400" dirty="0">
                <a:solidFill>
                  <a:srgbClr val="C00000"/>
                </a:solidFill>
                <a:latin typeface="Arial" panose="020B0604020202020204" pitchFamily="34" charset="0"/>
                <a:cs typeface="Arial" panose="020B0604020202020204" pitchFamily="34" charset="0"/>
              </a:rPr>
              <a:t>Taiwan</a:t>
            </a:r>
            <a:r>
              <a:rPr lang="en-US" altLang="zh-TW" sz="2400" dirty="0">
                <a:solidFill>
                  <a:schemeClr val="tx1">
                    <a:lumMod val="50000"/>
                  </a:schemeClr>
                </a:solidFill>
                <a:latin typeface="Arial" panose="020B0604020202020204" pitchFamily="34" charset="0"/>
                <a:cs typeface="Arial" panose="020B0604020202020204" pitchFamily="34" charset="0"/>
              </a:rPr>
              <a:t> gets hit by earthquakes </a:t>
            </a:r>
            <a:r>
              <a:rPr lang="en-US" altLang="zh-TW" sz="2400" dirty="0">
                <a:solidFill>
                  <a:srgbClr val="C00000"/>
                </a:solidFill>
                <a:latin typeface="Arial" panose="020B0604020202020204" pitchFamily="34" charset="0"/>
                <a:cs typeface="Arial" panose="020B0604020202020204" pitchFamily="34" charset="0"/>
              </a:rPr>
              <a:t>a lot</a:t>
            </a:r>
            <a:r>
              <a:rPr lang="en-US" altLang="zh-TW" sz="2400" dirty="0">
                <a:solidFill>
                  <a:schemeClr val="tx1">
                    <a:lumMod val="50000"/>
                  </a:schemeClr>
                </a:solidFill>
                <a:latin typeface="Arial" panose="020B0604020202020204" pitchFamily="34" charset="0"/>
                <a:cs typeface="Arial" panose="020B0604020202020204" pitchFamily="34" charset="0"/>
              </a:rPr>
              <a:t>, so it's important to keep an eye on </a:t>
            </a:r>
            <a:r>
              <a:rPr lang="en-US" altLang="zh-TW" sz="2400" dirty="0">
                <a:solidFill>
                  <a:srgbClr val="C00000"/>
                </a:solidFill>
                <a:latin typeface="Arial" panose="020B0604020202020204" pitchFamily="34" charset="0"/>
                <a:cs typeface="Arial" panose="020B0604020202020204" pitchFamily="34" charset="0"/>
              </a:rPr>
              <a:t>seismic activity </a:t>
            </a:r>
            <a:r>
              <a:rPr lang="en-US" altLang="zh-TW" sz="2400" dirty="0">
                <a:solidFill>
                  <a:schemeClr val="tx1">
                    <a:lumMod val="50000"/>
                  </a:schemeClr>
                </a:solidFill>
                <a:latin typeface="Arial" panose="020B0604020202020204" pitchFamily="34" charset="0"/>
                <a:cs typeface="Arial" panose="020B0604020202020204" pitchFamily="34" charset="0"/>
              </a:rPr>
              <a:t>and research here.</a:t>
            </a:r>
            <a:endPar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42" name="Text Placeholder 9">
            <a:extLst>
              <a:ext uri="{FF2B5EF4-FFF2-40B4-BE49-F238E27FC236}">
                <a16:creationId xmlns:a16="http://schemas.microsoft.com/office/drawing/2014/main" id="{E336AB26-9FCA-4525-B263-AFA7C3B5A067}"/>
              </a:ext>
            </a:extLst>
          </p:cNvPr>
          <p:cNvSpPr txBox="1">
            <a:spLocks/>
          </p:cNvSpPr>
          <p:nvPr/>
        </p:nvSpPr>
        <p:spPr>
          <a:xfrm>
            <a:off x="162150" y="1286628"/>
            <a:ext cx="5384760" cy="132959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altLang="zh-TW" sz="2400" dirty="0">
                <a:solidFill>
                  <a:srgbClr val="C00000"/>
                </a:solidFill>
                <a:latin typeface="Arial" panose="020B0604020202020204" pitchFamily="34" charset="0"/>
                <a:cs typeface="Arial" panose="020B0604020202020204" pitchFamily="34" charset="0"/>
              </a:rPr>
              <a:t>Taiwan</a:t>
            </a:r>
            <a:r>
              <a:rPr lang="en-US" altLang="zh-TW" sz="2400" dirty="0">
                <a:solidFill>
                  <a:schemeClr val="tx1">
                    <a:lumMod val="50000"/>
                  </a:schemeClr>
                </a:solidFill>
                <a:latin typeface="Arial" panose="020B0604020202020204" pitchFamily="34" charset="0"/>
                <a:cs typeface="Arial" panose="020B0604020202020204" pitchFamily="34" charset="0"/>
              </a:rPr>
              <a:t> lies within the </a:t>
            </a:r>
            <a:r>
              <a:rPr lang="en-US" altLang="zh-TW" sz="2400" dirty="0">
                <a:solidFill>
                  <a:srgbClr val="C00000"/>
                </a:solidFill>
                <a:latin typeface="Arial" panose="020B0604020202020204" pitchFamily="34" charset="0"/>
                <a:cs typeface="Arial" panose="020B0604020202020204" pitchFamily="34" charset="0"/>
              </a:rPr>
              <a:t>Pacific Ring of Fire </a:t>
            </a:r>
            <a:r>
              <a:rPr lang="en-US" altLang="zh-TW" sz="2400" dirty="0">
                <a:solidFill>
                  <a:schemeClr val="tx1">
                    <a:lumMod val="50000"/>
                  </a:schemeClr>
                </a:solidFill>
                <a:latin typeface="Arial" panose="020B0604020202020204" pitchFamily="34" charset="0"/>
                <a:cs typeface="Arial" panose="020B0604020202020204" pitchFamily="34" charset="0"/>
              </a:rPr>
              <a:t>and at the junction of the </a:t>
            </a:r>
            <a:r>
              <a:rPr lang="en-US" altLang="zh-TW" sz="2400" dirty="0">
                <a:solidFill>
                  <a:srgbClr val="C00000"/>
                </a:solidFill>
                <a:latin typeface="Arial" panose="020B0604020202020204" pitchFamily="34" charset="0"/>
                <a:cs typeface="Arial" panose="020B0604020202020204" pitchFamily="34" charset="0"/>
              </a:rPr>
              <a:t>Eurasian Plate </a:t>
            </a:r>
            <a:r>
              <a:rPr lang="en-US" altLang="zh-TW" sz="2400" dirty="0">
                <a:solidFill>
                  <a:schemeClr val="tx1">
                    <a:lumMod val="50000"/>
                  </a:schemeClr>
                </a:solidFill>
                <a:latin typeface="Arial" panose="020B0604020202020204" pitchFamily="34" charset="0"/>
                <a:cs typeface="Arial" panose="020B0604020202020204" pitchFamily="34" charset="0"/>
              </a:rPr>
              <a:t>and the </a:t>
            </a:r>
            <a:r>
              <a:rPr lang="en-US" altLang="zh-TW" sz="2400" dirty="0">
                <a:solidFill>
                  <a:srgbClr val="C00000"/>
                </a:solidFill>
                <a:latin typeface="Arial" panose="020B0604020202020204" pitchFamily="34" charset="0"/>
                <a:cs typeface="Arial" panose="020B0604020202020204" pitchFamily="34" charset="0"/>
              </a:rPr>
              <a:t>Philippine Sea Plate</a:t>
            </a:r>
            <a:r>
              <a:rPr lang="en-US" altLang="zh-TW" sz="2400" dirty="0">
                <a:solidFill>
                  <a:schemeClr val="tx1">
                    <a:lumMod val="50000"/>
                  </a:schemeClr>
                </a:solidFill>
                <a:latin typeface="Arial" panose="020B0604020202020204" pitchFamily="34" charset="0"/>
                <a:cs typeface="Arial" panose="020B0604020202020204" pitchFamily="34" charset="0"/>
              </a:rPr>
              <a:t>.</a:t>
            </a:r>
            <a:endParaRPr lang="en-US" altLang="zh-TW" sz="20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3468716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201798" y="887138"/>
            <a:ext cx="3429388"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20</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pic>
        <p:nvPicPr>
          <p:cNvPr id="23" name="圖片 22">
            <a:extLst>
              <a:ext uri="{FF2B5EF4-FFF2-40B4-BE49-F238E27FC236}">
                <a16:creationId xmlns:a16="http://schemas.microsoft.com/office/drawing/2014/main" id="{2573978A-1E3F-4FF4-9777-1AE7FDE0DDB0}"/>
              </a:ext>
            </a:extLst>
          </p:cNvPr>
          <p:cNvPicPr>
            <a:picLocks noChangeAspect="1"/>
          </p:cNvPicPr>
          <p:nvPr/>
        </p:nvPicPr>
        <p:blipFill>
          <a:blip r:embed="rId5"/>
          <a:stretch>
            <a:fillRect/>
          </a:stretch>
        </p:blipFill>
        <p:spPr>
          <a:xfrm>
            <a:off x="4572000" y="2449232"/>
            <a:ext cx="4001726" cy="2219484"/>
          </a:xfrm>
          <a:prstGeom prst="rect">
            <a:avLst/>
          </a:prstGeom>
        </p:spPr>
      </p:pic>
      <p:sp>
        <p:nvSpPr>
          <p:cNvPr id="24" name="文字方塊 23">
            <a:extLst>
              <a:ext uri="{FF2B5EF4-FFF2-40B4-BE49-F238E27FC236}">
                <a16:creationId xmlns:a16="http://schemas.microsoft.com/office/drawing/2014/main" id="{99D88DEC-89E6-4C84-8E6E-6D256C581A17}"/>
              </a:ext>
            </a:extLst>
          </p:cNvPr>
          <p:cNvSpPr txBox="1"/>
          <p:nvPr/>
        </p:nvSpPr>
        <p:spPr>
          <a:xfrm>
            <a:off x="4054819" y="799804"/>
            <a:ext cx="4927031" cy="1631216"/>
          </a:xfrm>
          <a:prstGeom prst="rect">
            <a:avLst/>
          </a:prstGeom>
          <a:noFill/>
        </p:spPr>
        <p:txBody>
          <a:bodyPr wrap="square" lIns="0" tIns="0" rIns="0" bIns="0" rtlCol="0">
            <a:spAutoFit/>
          </a:bodyPr>
          <a:lstStyle/>
          <a:p>
            <a:r>
              <a:rPr lang="en-US" altLang="zh-TW" sz="1400" dirty="0"/>
              <a:t>Refer to the literature for the proposed definition of plastic hinges and quote the parameters of plastic hinges from the literature to test the model.</a:t>
            </a:r>
          </a:p>
          <a:p>
            <a:endParaRPr lang="en-US" altLang="zh-TW" sz="1400" dirty="0"/>
          </a:p>
          <a:p>
            <a:r>
              <a:rPr lang="en-US" altLang="zh-TW" sz="1200" dirty="0"/>
              <a:t>References:</a:t>
            </a:r>
          </a:p>
          <a:p>
            <a:r>
              <a:rPr lang="en-US" altLang="zh-TW" sz="1200" dirty="0"/>
              <a:t>Yu-Chi Sung  ·2004 · A STUDY ON PUSHOVER ANALYSIS OF REINFORCED CONCRETE COLUMNS Journal of Architecture, No. 46, PP.47~65, April. 2004</a:t>
            </a:r>
            <a:endParaRPr lang="zh-TW" altLang="en-US" sz="1200" dirty="0"/>
          </a:p>
        </p:txBody>
      </p:sp>
      <p:grpSp>
        <p:nvGrpSpPr>
          <p:cNvPr id="26" name="群組 25">
            <a:extLst>
              <a:ext uri="{FF2B5EF4-FFF2-40B4-BE49-F238E27FC236}">
                <a16:creationId xmlns:a16="http://schemas.microsoft.com/office/drawing/2014/main" id="{B5A06430-945F-4652-8342-AE3FF0294A92}"/>
              </a:ext>
            </a:extLst>
          </p:cNvPr>
          <p:cNvGrpSpPr/>
          <p:nvPr/>
        </p:nvGrpSpPr>
        <p:grpSpPr>
          <a:xfrm>
            <a:off x="517631"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168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201798" y="887138"/>
            <a:ext cx="3429388"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21</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sp>
        <p:nvSpPr>
          <p:cNvPr id="24" name="文字方塊 23">
            <a:extLst>
              <a:ext uri="{FF2B5EF4-FFF2-40B4-BE49-F238E27FC236}">
                <a16:creationId xmlns:a16="http://schemas.microsoft.com/office/drawing/2014/main" id="{99D88DEC-89E6-4C84-8E6E-6D256C581A17}"/>
              </a:ext>
            </a:extLst>
          </p:cNvPr>
          <p:cNvSpPr txBox="1"/>
          <p:nvPr/>
        </p:nvSpPr>
        <p:spPr>
          <a:xfrm>
            <a:off x="4253398" y="4177228"/>
            <a:ext cx="4927031" cy="623248"/>
          </a:xfrm>
          <a:prstGeom prst="rect">
            <a:avLst/>
          </a:prstGeom>
          <a:noFill/>
        </p:spPr>
        <p:txBody>
          <a:bodyPr wrap="square" lIns="0" tIns="0" rIns="0" bIns="0" rtlCol="0">
            <a:spAutoFit/>
          </a:bodyPr>
          <a:lstStyle/>
          <a:p>
            <a:endParaRPr lang="en-US" altLang="zh-TW" sz="1050" dirty="0"/>
          </a:p>
          <a:p>
            <a:r>
              <a:rPr lang="en-US" altLang="zh-TW" sz="1000" dirty="0"/>
              <a:t>References:</a:t>
            </a:r>
          </a:p>
          <a:p>
            <a:r>
              <a:rPr lang="en-US" altLang="zh-TW" sz="1000" dirty="0"/>
              <a:t>Yu-Chi Sung  ·2004 · A STUDY ON PUSHOVER ANALYSIS OF REINFORCED CONCRETE COLUMNS Journal of Architecture, No. 46, PP.47~65, April. 2004</a:t>
            </a:r>
            <a:endParaRPr lang="zh-TW" altLang="en-US" sz="1000" dirty="0"/>
          </a:p>
        </p:txBody>
      </p:sp>
      <p:grpSp>
        <p:nvGrpSpPr>
          <p:cNvPr id="26" name="群組 25">
            <a:extLst>
              <a:ext uri="{FF2B5EF4-FFF2-40B4-BE49-F238E27FC236}">
                <a16:creationId xmlns:a16="http://schemas.microsoft.com/office/drawing/2014/main" id="{B5A06430-945F-4652-8342-AE3FF0294A92}"/>
              </a:ext>
            </a:extLst>
          </p:cNvPr>
          <p:cNvGrpSpPr/>
          <p:nvPr/>
        </p:nvGrpSpPr>
        <p:grpSpPr>
          <a:xfrm>
            <a:off x="517631"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8" name="圖片 7">
            <a:extLst>
              <a:ext uri="{FF2B5EF4-FFF2-40B4-BE49-F238E27FC236}">
                <a16:creationId xmlns:a16="http://schemas.microsoft.com/office/drawing/2014/main" id="{8EA972A8-F85B-47CA-8772-C17699DD2256}"/>
              </a:ext>
            </a:extLst>
          </p:cNvPr>
          <p:cNvPicPr>
            <a:picLocks noChangeAspect="1"/>
          </p:cNvPicPr>
          <p:nvPr/>
        </p:nvPicPr>
        <p:blipFill rotWithShape="1">
          <a:blip r:embed="rId5"/>
          <a:srcRect b="10633"/>
          <a:stretch/>
        </p:blipFill>
        <p:spPr>
          <a:xfrm>
            <a:off x="4040832" y="887138"/>
            <a:ext cx="4812591" cy="3423775"/>
          </a:xfrm>
          <a:prstGeom prst="rect">
            <a:avLst/>
          </a:prstGeom>
        </p:spPr>
      </p:pic>
    </p:spTree>
    <p:extLst>
      <p:ext uri="{BB962C8B-B14F-4D97-AF65-F5344CB8AC3E}">
        <p14:creationId xmlns:p14="http://schemas.microsoft.com/office/powerpoint/2010/main" val="498841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201798" y="887138"/>
            <a:ext cx="3429388"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22</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sp>
        <p:nvSpPr>
          <p:cNvPr id="24" name="文字方塊 23">
            <a:extLst>
              <a:ext uri="{FF2B5EF4-FFF2-40B4-BE49-F238E27FC236}">
                <a16:creationId xmlns:a16="http://schemas.microsoft.com/office/drawing/2014/main" id="{99D88DEC-89E6-4C84-8E6E-6D256C581A17}"/>
              </a:ext>
            </a:extLst>
          </p:cNvPr>
          <p:cNvSpPr txBox="1"/>
          <p:nvPr/>
        </p:nvSpPr>
        <p:spPr>
          <a:xfrm>
            <a:off x="4253398" y="4177228"/>
            <a:ext cx="4927031" cy="623248"/>
          </a:xfrm>
          <a:prstGeom prst="rect">
            <a:avLst/>
          </a:prstGeom>
          <a:noFill/>
        </p:spPr>
        <p:txBody>
          <a:bodyPr wrap="square" lIns="0" tIns="0" rIns="0" bIns="0" rtlCol="0">
            <a:spAutoFit/>
          </a:bodyPr>
          <a:lstStyle/>
          <a:p>
            <a:endParaRPr lang="en-US" altLang="zh-TW" sz="1050" dirty="0"/>
          </a:p>
          <a:p>
            <a:r>
              <a:rPr lang="en-US" altLang="zh-TW" sz="1000" dirty="0"/>
              <a:t>References:</a:t>
            </a:r>
          </a:p>
          <a:p>
            <a:r>
              <a:rPr lang="en-US" altLang="zh-TW" sz="1000" dirty="0"/>
              <a:t>Yu-Chi Sung  ·2004 · A STUDY ON PUSHOVER ANALYSIS OF REINFORCED CONCRETE COLUMNS Journal of Architecture, No. 46, PP.47~65, April. 2004</a:t>
            </a:r>
            <a:endParaRPr lang="zh-TW" altLang="en-US" sz="1000" dirty="0"/>
          </a:p>
        </p:txBody>
      </p:sp>
      <p:grpSp>
        <p:nvGrpSpPr>
          <p:cNvPr id="26" name="群組 25">
            <a:extLst>
              <a:ext uri="{FF2B5EF4-FFF2-40B4-BE49-F238E27FC236}">
                <a16:creationId xmlns:a16="http://schemas.microsoft.com/office/drawing/2014/main" id="{B5A06430-945F-4652-8342-AE3FF0294A92}"/>
              </a:ext>
            </a:extLst>
          </p:cNvPr>
          <p:cNvGrpSpPr/>
          <p:nvPr/>
        </p:nvGrpSpPr>
        <p:grpSpPr>
          <a:xfrm>
            <a:off x="517631"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 name="圖片 2">
            <a:extLst>
              <a:ext uri="{FF2B5EF4-FFF2-40B4-BE49-F238E27FC236}">
                <a16:creationId xmlns:a16="http://schemas.microsoft.com/office/drawing/2014/main" id="{D0260488-C8B2-4341-897E-B12047746F2F}"/>
              </a:ext>
            </a:extLst>
          </p:cNvPr>
          <p:cNvPicPr>
            <a:picLocks noChangeAspect="1"/>
          </p:cNvPicPr>
          <p:nvPr/>
        </p:nvPicPr>
        <p:blipFill>
          <a:blip r:embed="rId5"/>
          <a:stretch>
            <a:fillRect/>
          </a:stretch>
        </p:blipFill>
        <p:spPr>
          <a:xfrm>
            <a:off x="3816191" y="1162218"/>
            <a:ext cx="5101214" cy="3075200"/>
          </a:xfrm>
          <a:prstGeom prst="rect">
            <a:avLst/>
          </a:prstGeom>
        </p:spPr>
      </p:pic>
      <p:sp>
        <p:nvSpPr>
          <p:cNvPr id="2" name="文字方塊 1">
            <a:extLst>
              <a:ext uri="{FF2B5EF4-FFF2-40B4-BE49-F238E27FC236}">
                <a16:creationId xmlns:a16="http://schemas.microsoft.com/office/drawing/2014/main" id="{041D2BDC-AED0-4F52-8251-528D206302A2}"/>
              </a:ext>
            </a:extLst>
          </p:cNvPr>
          <p:cNvSpPr txBox="1"/>
          <p:nvPr/>
        </p:nvSpPr>
        <p:spPr>
          <a:xfrm>
            <a:off x="6949440" y="3830796"/>
            <a:ext cx="914400" cy="215444"/>
          </a:xfrm>
          <a:prstGeom prst="rect">
            <a:avLst/>
          </a:prstGeom>
          <a:noFill/>
        </p:spPr>
        <p:txBody>
          <a:bodyPr wrap="square" lIns="0" tIns="0" rIns="0" bIns="0" rtlCol="0">
            <a:spAutoFit/>
          </a:bodyPr>
          <a:lstStyle/>
          <a:p>
            <a:pPr algn="l"/>
            <a:r>
              <a:rPr lang="en-US" altLang="zh-TW" sz="1400" dirty="0" err="1"/>
              <a:t>Unit:mm</a:t>
            </a:r>
            <a:endParaRPr lang="zh-TW" altLang="en-US" sz="1400" dirty="0" err="1"/>
          </a:p>
        </p:txBody>
      </p:sp>
      <p:sp>
        <p:nvSpPr>
          <p:cNvPr id="27" name="文字方塊 26">
            <a:extLst>
              <a:ext uri="{FF2B5EF4-FFF2-40B4-BE49-F238E27FC236}">
                <a16:creationId xmlns:a16="http://schemas.microsoft.com/office/drawing/2014/main" id="{CF585EE7-A20F-4D1F-B248-64CCF15152EF}"/>
              </a:ext>
            </a:extLst>
          </p:cNvPr>
          <p:cNvSpPr txBox="1"/>
          <p:nvPr/>
        </p:nvSpPr>
        <p:spPr>
          <a:xfrm>
            <a:off x="3816191" y="1189616"/>
            <a:ext cx="914400" cy="215444"/>
          </a:xfrm>
          <a:prstGeom prst="rect">
            <a:avLst/>
          </a:prstGeom>
          <a:noFill/>
        </p:spPr>
        <p:txBody>
          <a:bodyPr wrap="square" lIns="0" tIns="0" rIns="0" bIns="0" rtlCol="0">
            <a:spAutoFit/>
          </a:bodyPr>
          <a:lstStyle/>
          <a:p>
            <a:pPr algn="l"/>
            <a:r>
              <a:rPr lang="en-US" altLang="zh-TW" sz="1400" dirty="0" err="1"/>
              <a:t>Unit:KN</a:t>
            </a:r>
            <a:endParaRPr lang="zh-TW" altLang="en-US" sz="1400" dirty="0" err="1"/>
          </a:p>
        </p:txBody>
      </p:sp>
    </p:spTree>
    <p:extLst>
      <p:ext uri="{BB962C8B-B14F-4D97-AF65-F5344CB8AC3E}">
        <p14:creationId xmlns:p14="http://schemas.microsoft.com/office/powerpoint/2010/main" val="536944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201798" y="887138"/>
            <a:ext cx="3429388"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23</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sp>
        <p:nvSpPr>
          <p:cNvPr id="24" name="文字方塊 23">
            <a:extLst>
              <a:ext uri="{FF2B5EF4-FFF2-40B4-BE49-F238E27FC236}">
                <a16:creationId xmlns:a16="http://schemas.microsoft.com/office/drawing/2014/main" id="{99D88DEC-89E6-4C84-8E6E-6D256C581A17}"/>
              </a:ext>
            </a:extLst>
          </p:cNvPr>
          <p:cNvSpPr txBox="1"/>
          <p:nvPr/>
        </p:nvSpPr>
        <p:spPr>
          <a:xfrm>
            <a:off x="4253398" y="4177228"/>
            <a:ext cx="4927031" cy="623248"/>
          </a:xfrm>
          <a:prstGeom prst="rect">
            <a:avLst/>
          </a:prstGeom>
          <a:noFill/>
        </p:spPr>
        <p:txBody>
          <a:bodyPr wrap="square" lIns="0" tIns="0" rIns="0" bIns="0" rtlCol="0">
            <a:spAutoFit/>
          </a:bodyPr>
          <a:lstStyle/>
          <a:p>
            <a:endParaRPr lang="en-US" altLang="zh-TW" sz="1050" dirty="0"/>
          </a:p>
          <a:p>
            <a:r>
              <a:rPr lang="en-US" altLang="zh-TW" sz="1000" dirty="0"/>
              <a:t>References:</a:t>
            </a:r>
          </a:p>
          <a:p>
            <a:r>
              <a:rPr lang="en-US" altLang="zh-TW" sz="1000" dirty="0"/>
              <a:t>Yu-Chi Sung  ·2004 · A STUDY ON PUSHOVER ANALYSIS OF REINFORCED CONCRETE COLUMNS Journal of Architecture, No. 46, PP.47~65, April. 2004</a:t>
            </a:r>
            <a:endParaRPr lang="zh-TW" altLang="en-US" sz="1000" dirty="0"/>
          </a:p>
        </p:txBody>
      </p:sp>
      <p:grpSp>
        <p:nvGrpSpPr>
          <p:cNvPr id="26" name="群組 25">
            <a:extLst>
              <a:ext uri="{FF2B5EF4-FFF2-40B4-BE49-F238E27FC236}">
                <a16:creationId xmlns:a16="http://schemas.microsoft.com/office/drawing/2014/main" id="{B5A06430-945F-4652-8342-AE3FF0294A92}"/>
              </a:ext>
            </a:extLst>
          </p:cNvPr>
          <p:cNvGrpSpPr/>
          <p:nvPr/>
        </p:nvGrpSpPr>
        <p:grpSpPr>
          <a:xfrm>
            <a:off x="517631"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7" name="圖片 26">
            <a:extLst>
              <a:ext uri="{FF2B5EF4-FFF2-40B4-BE49-F238E27FC236}">
                <a16:creationId xmlns:a16="http://schemas.microsoft.com/office/drawing/2014/main" id="{26520A44-E14F-4ED5-BFEB-D90728A501A7}"/>
              </a:ext>
            </a:extLst>
          </p:cNvPr>
          <p:cNvPicPr>
            <a:picLocks noChangeAspect="1"/>
          </p:cNvPicPr>
          <p:nvPr/>
        </p:nvPicPr>
        <p:blipFill rotWithShape="1">
          <a:blip r:embed="rId5"/>
          <a:srcRect b="10633"/>
          <a:stretch/>
        </p:blipFill>
        <p:spPr>
          <a:xfrm>
            <a:off x="4040832" y="887138"/>
            <a:ext cx="4812591" cy="3423775"/>
          </a:xfrm>
          <a:prstGeom prst="rect">
            <a:avLst/>
          </a:prstGeom>
        </p:spPr>
      </p:pic>
      <p:sp>
        <p:nvSpPr>
          <p:cNvPr id="2" name="矩形 1">
            <a:extLst>
              <a:ext uri="{FF2B5EF4-FFF2-40B4-BE49-F238E27FC236}">
                <a16:creationId xmlns:a16="http://schemas.microsoft.com/office/drawing/2014/main" id="{82E65022-2C8C-4D4B-A4F8-AB9825D846AC}"/>
              </a:ext>
            </a:extLst>
          </p:cNvPr>
          <p:cNvSpPr/>
          <p:nvPr/>
        </p:nvSpPr>
        <p:spPr>
          <a:xfrm>
            <a:off x="6125394" y="1956449"/>
            <a:ext cx="412566" cy="557692"/>
          </a:xfrm>
          <a:prstGeom prst="rect">
            <a:avLst/>
          </a:prstGeom>
          <a:noFill/>
          <a:ln>
            <a:solidFill>
              <a:schemeClr val="bg2">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4C589057-67C2-4956-B8FE-C002D49FBD71}"/>
              </a:ext>
            </a:extLst>
          </p:cNvPr>
          <p:cNvSpPr/>
          <p:nvPr/>
        </p:nvSpPr>
        <p:spPr>
          <a:xfrm>
            <a:off x="5571674" y="3359150"/>
            <a:ext cx="412566" cy="386766"/>
          </a:xfrm>
          <a:prstGeom prst="rect">
            <a:avLst/>
          </a:prstGeom>
          <a:noFill/>
          <a:ln>
            <a:solidFill>
              <a:schemeClr val="bg2">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4915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201798" y="887138"/>
            <a:ext cx="3429388"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24</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sp>
        <p:nvSpPr>
          <p:cNvPr id="24" name="文字方塊 23">
            <a:extLst>
              <a:ext uri="{FF2B5EF4-FFF2-40B4-BE49-F238E27FC236}">
                <a16:creationId xmlns:a16="http://schemas.microsoft.com/office/drawing/2014/main" id="{99D88DEC-89E6-4C84-8E6E-6D256C581A17}"/>
              </a:ext>
            </a:extLst>
          </p:cNvPr>
          <p:cNvSpPr txBox="1"/>
          <p:nvPr/>
        </p:nvSpPr>
        <p:spPr>
          <a:xfrm>
            <a:off x="4253398" y="4177228"/>
            <a:ext cx="4927031" cy="623248"/>
          </a:xfrm>
          <a:prstGeom prst="rect">
            <a:avLst/>
          </a:prstGeom>
          <a:noFill/>
        </p:spPr>
        <p:txBody>
          <a:bodyPr wrap="square" lIns="0" tIns="0" rIns="0" bIns="0" rtlCol="0">
            <a:spAutoFit/>
          </a:bodyPr>
          <a:lstStyle/>
          <a:p>
            <a:endParaRPr lang="en-US" altLang="zh-TW" sz="1050" dirty="0"/>
          </a:p>
          <a:p>
            <a:r>
              <a:rPr lang="en-US" altLang="zh-TW" sz="1000" dirty="0"/>
              <a:t>References:</a:t>
            </a:r>
          </a:p>
          <a:p>
            <a:r>
              <a:rPr lang="en-US" altLang="zh-TW" sz="1000" dirty="0"/>
              <a:t>Yu-Chi Sung  ·2004 · A STUDY ON PUSHOVER ANALYSIS OF REINFORCED CONCRETE COLUMNS Journal of Architecture, No. 46, PP.47~65, April. 2004</a:t>
            </a:r>
            <a:endParaRPr lang="zh-TW" altLang="en-US" sz="1000" dirty="0"/>
          </a:p>
        </p:txBody>
      </p:sp>
      <p:grpSp>
        <p:nvGrpSpPr>
          <p:cNvPr id="26" name="群組 25">
            <a:extLst>
              <a:ext uri="{FF2B5EF4-FFF2-40B4-BE49-F238E27FC236}">
                <a16:creationId xmlns:a16="http://schemas.microsoft.com/office/drawing/2014/main" id="{B5A06430-945F-4652-8342-AE3FF0294A92}"/>
              </a:ext>
            </a:extLst>
          </p:cNvPr>
          <p:cNvGrpSpPr/>
          <p:nvPr/>
        </p:nvGrpSpPr>
        <p:grpSpPr>
          <a:xfrm>
            <a:off x="517631"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l"/>
              <a:r>
                <a:rPr lang="en-US" altLang="zh-TW" sz="1400" dirty="0"/>
                <a:t>NO</a:t>
              </a:r>
              <a:endParaRPr lang="zh-TW" altLang="en-US" sz="1400" dirty="0" err="1"/>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82E65022-2C8C-4D4B-A4F8-AB9825D846AC}"/>
              </a:ext>
            </a:extLst>
          </p:cNvPr>
          <p:cNvSpPr/>
          <p:nvPr/>
        </p:nvSpPr>
        <p:spPr>
          <a:xfrm>
            <a:off x="6023793" y="1927206"/>
            <a:ext cx="846667" cy="787400"/>
          </a:xfrm>
          <a:prstGeom prst="rect">
            <a:avLst/>
          </a:prstGeom>
          <a:noFill/>
          <a:ln>
            <a:solidFill>
              <a:srgbClr val="DBE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704E0B8E-D8AD-4C30-A658-66AB44353F45}"/>
              </a:ext>
            </a:extLst>
          </p:cNvPr>
          <p:cNvSpPr/>
          <p:nvPr/>
        </p:nvSpPr>
        <p:spPr>
          <a:xfrm>
            <a:off x="5278727" y="3050236"/>
            <a:ext cx="846667" cy="787400"/>
          </a:xfrm>
          <a:prstGeom prst="rect">
            <a:avLst/>
          </a:prstGeom>
          <a:noFill/>
          <a:ln>
            <a:solidFill>
              <a:srgbClr val="DBE7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D8B35C21-9C4B-4E6D-BE55-3C79D1E431C4}"/>
              </a:ext>
            </a:extLst>
          </p:cNvPr>
          <p:cNvPicPr>
            <a:picLocks noChangeAspect="1"/>
          </p:cNvPicPr>
          <p:nvPr/>
        </p:nvPicPr>
        <p:blipFill>
          <a:blip r:embed="rId5"/>
          <a:stretch>
            <a:fillRect/>
          </a:stretch>
        </p:blipFill>
        <p:spPr>
          <a:xfrm>
            <a:off x="3816191" y="1162218"/>
            <a:ext cx="5101214" cy="3075200"/>
          </a:xfrm>
          <a:prstGeom prst="rect">
            <a:avLst/>
          </a:prstGeom>
        </p:spPr>
      </p:pic>
      <p:sp>
        <p:nvSpPr>
          <p:cNvPr id="30" name="矩形 29">
            <a:extLst>
              <a:ext uri="{FF2B5EF4-FFF2-40B4-BE49-F238E27FC236}">
                <a16:creationId xmlns:a16="http://schemas.microsoft.com/office/drawing/2014/main" id="{509CACCC-2D9D-41A6-9343-B0ABE3FCA248}"/>
              </a:ext>
            </a:extLst>
          </p:cNvPr>
          <p:cNvSpPr/>
          <p:nvPr/>
        </p:nvSpPr>
        <p:spPr>
          <a:xfrm>
            <a:off x="5278727" y="1719461"/>
            <a:ext cx="412566" cy="386766"/>
          </a:xfrm>
          <a:prstGeom prst="rect">
            <a:avLst/>
          </a:prstGeom>
          <a:noFill/>
          <a:ln w="28575">
            <a:solidFill>
              <a:schemeClr val="bg2">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1989FCFB-701A-45C5-A0C5-57283C5530CD}"/>
              </a:ext>
            </a:extLst>
          </p:cNvPr>
          <p:cNvSpPr/>
          <p:nvPr/>
        </p:nvSpPr>
        <p:spPr>
          <a:xfrm>
            <a:off x="3973232" y="815755"/>
            <a:ext cx="2050561" cy="300082"/>
          </a:xfrm>
          <a:prstGeom prst="rect">
            <a:avLst/>
          </a:prstGeom>
        </p:spPr>
        <p:txBody>
          <a:bodyPr wrap="none">
            <a:spAutoFit/>
          </a:bodyPr>
          <a:lstStyle/>
          <a:p>
            <a:r>
              <a:rPr lang="en-US" altLang="zh-TW" dirty="0">
                <a:solidFill>
                  <a:srgbClr val="4D5156"/>
                </a:solidFill>
                <a:latin typeface="arial" panose="020B0604020202020204" pitchFamily="34" charset="0"/>
              </a:rPr>
              <a:t>Hysteresis loop</a:t>
            </a:r>
            <a:r>
              <a:rPr lang="zh-TW" altLang="en-US" dirty="0">
                <a:solidFill>
                  <a:srgbClr val="4D5156"/>
                </a:solidFill>
                <a:latin typeface="arial" panose="020B0604020202020204" pitchFamily="34" charset="0"/>
              </a:rPr>
              <a:t> </a:t>
            </a:r>
            <a:r>
              <a:rPr lang="en-US" altLang="zh-TW" dirty="0">
                <a:solidFill>
                  <a:srgbClr val="4D5156"/>
                </a:solidFill>
                <a:latin typeface="arial" panose="020B0604020202020204" pitchFamily="34" charset="0"/>
              </a:rPr>
              <a:t>is weird.</a:t>
            </a:r>
            <a:endParaRPr lang="zh-TW" altLang="en-US" dirty="0"/>
          </a:p>
        </p:txBody>
      </p:sp>
    </p:spTree>
    <p:extLst>
      <p:ext uri="{BB962C8B-B14F-4D97-AF65-F5344CB8AC3E}">
        <p14:creationId xmlns:p14="http://schemas.microsoft.com/office/powerpoint/2010/main" val="495361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D757CE9D-3A1D-40D4-B321-1FA43EC15CC9}"/>
              </a:ext>
            </a:extLst>
          </p:cNvPr>
          <p:cNvSpPr/>
          <p:nvPr/>
        </p:nvSpPr>
        <p:spPr>
          <a:xfrm>
            <a:off x="507807" y="887138"/>
            <a:ext cx="8128386" cy="3831120"/>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5" name="Title 1">
            <a:extLst>
              <a:ext uri="{FF2B5EF4-FFF2-40B4-BE49-F238E27FC236}">
                <a16:creationId xmlns:a16="http://schemas.microsoft.com/office/drawing/2014/main" id="{0C6A470D-52C4-4A5C-A25E-F1302A5CC04E}"/>
              </a:ext>
            </a:extLst>
          </p:cNvPr>
          <p:cNvSpPr txBox="1">
            <a:spLocks/>
          </p:cNvSpPr>
          <p:nvPr/>
        </p:nvSpPr>
        <p:spPr>
          <a:xfrm>
            <a:off x="20522" y="83607"/>
            <a:ext cx="8465752"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SAP2000 Simulation</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72" name="群組 71">
            <a:extLst>
              <a:ext uri="{FF2B5EF4-FFF2-40B4-BE49-F238E27FC236}">
                <a16:creationId xmlns:a16="http://schemas.microsoft.com/office/drawing/2014/main" id="{CFB98796-E5FA-43DF-AE92-5BE9BAC822F4}"/>
              </a:ext>
            </a:extLst>
          </p:cNvPr>
          <p:cNvGrpSpPr/>
          <p:nvPr/>
        </p:nvGrpSpPr>
        <p:grpSpPr>
          <a:xfrm>
            <a:off x="0" y="4817432"/>
            <a:ext cx="9144000" cy="573929"/>
            <a:chOff x="0" y="4817432"/>
            <a:chExt cx="9144000" cy="573929"/>
          </a:xfrm>
        </p:grpSpPr>
        <p:grpSp>
          <p:nvGrpSpPr>
            <p:cNvPr id="73" name="群組 72">
              <a:extLst>
                <a:ext uri="{FF2B5EF4-FFF2-40B4-BE49-F238E27FC236}">
                  <a16:creationId xmlns:a16="http://schemas.microsoft.com/office/drawing/2014/main" id="{75DFACBB-F65C-48A1-8FA5-D0DAE6E98DD5}"/>
                </a:ext>
              </a:extLst>
            </p:cNvPr>
            <p:cNvGrpSpPr/>
            <p:nvPr/>
          </p:nvGrpSpPr>
          <p:grpSpPr>
            <a:xfrm>
              <a:off x="0" y="4817432"/>
              <a:ext cx="9144000" cy="573929"/>
              <a:chOff x="0" y="4817432"/>
              <a:chExt cx="9144000" cy="573929"/>
            </a:xfrm>
          </p:grpSpPr>
          <p:sp>
            <p:nvSpPr>
              <p:cNvPr id="75" name="矩形 74">
                <a:extLst>
                  <a:ext uri="{FF2B5EF4-FFF2-40B4-BE49-F238E27FC236}">
                    <a16:creationId xmlns:a16="http://schemas.microsoft.com/office/drawing/2014/main" id="{6C77D417-CAD5-49DC-B507-740DA57FBD9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6" name="投影片編號版面配置區 4">
                <a:extLst>
                  <a:ext uri="{FF2B5EF4-FFF2-40B4-BE49-F238E27FC236}">
                    <a16:creationId xmlns:a16="http://schemas.microsoft.com/office/drawing/2014/main" id="{A3238982-BE00-4BFB-A21F-B003411C495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25</a:t>
                </a:fld>
                <a:endParaRPr lang="en-US" dirty="0">
                  <a:solidFill>
                    <a:schemeClr val="bg1"/>
                  </a:solidFill>
                </a:endParaRPr>
              </a:p>
            </p:txBody>
          </p:sp>
          <p:grpSp>
            <p:nvGrpSpPr>
              <p:cNvPr id="77" name="群組 76">
                <a:extLst>
                  <a:ext uri="{FF2B5EF4-FFF2-40B4-BE49-F238E27FC236}">
                    <a16:creationId xmlns:a16="http://schemas.microsoft.com/office/drawing/2014/main" id="{B7A17FA8-4F58-479E-B3A8-82399D331490}"/>
                  </a:ext>
                </a:extLst>
              </p:cNvPr>
              <p:cNvGrpSpPr/>
              <p:nvPr/>
            </p:nvGrpSpPr>
            <p:grpSpPr>
              <a:xfrm>
                <a:off x="0" y="4817432"/>
                <a:ext cx="976695" cy="372600"/>
                <a:chOff x="0" y="4817432"/>
                <a:chExt cx="976695" cy="372600"/>
              </a:xfrm>
            </p:grpSpPr>
            <p:pic>
              <p:nvPicPr>
                <p:cNvPr id="80" name="Picture 2" descr="國立中央大學 - 2014 Open House Day 開放參觀日｜Accupass 活動通">
                  <a:extLst>
                    <a:ext uri="{FF2B5EF4-FFF2-40B4-BE49-F238E27FC236}">
                      <a16:creationId xmlns:a16="http://schemas.microsoft.com/office/drawing/2014/main" id="{337D6714-DDAD-4033-A17C-46BDD8446ED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82" name="圖片 81">
                  <a:extLst>
                    <a:ext uri="{FF2B5EF4-FFF2-40B4-BE49-F238E27FC236}">
                      <a16:creationId xmlns:a16="http://schemas.microsoft.com/office/drawing/2014/main" id="{507BB8A0-14AE-4E34-9F02-93DC285B17D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74" name="Text Placeholder 9">
              <a:extLst>
                <a:ext uri="{FF2B5EF4-FFF2-40B4-BE49-F238E27FC236}">
                  <a16:creationId xmlns:a16="http://schemas.microsoft.com/office/drawing/2014/main" id="{215FD0D8-01C6-4A1B-8FEA-6CC9F88CB26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pSp>
        <p:nvGrpSpPr>
          <p:cNvPr id="2" name="群組 1">
            <a:extLst>
              <a:ext uri="{FF2B5EF4-FFF2-40B4-BE49-F238E27FC236}">
                <a16:creationId xmlns:a16="http://schemas.microsoft.com/office/drawing/2014/main" id="{EE169438-9DED-462B-A80C-D3E7640688B7}"/>
              </a:ext>
            </a:extLst>
          </p:cNvPr>
          <p:cNvGrpSpPr/>
          <p:nvPr/>
        </p:nvGrpSpPr>
        <p:grpSpPr>
          <a:xfrm>
            <a:off x="507807" y="775448"/>
            <a:ext cx="3469036" cy="420314"/>
            <a:chOff x="162150" y="788105"/>
            <a:chExt cx="3469036" cy="420314"/>
          </a:xfrm>
        </p:grpSpPr>
        <p:sp>
          <p:nvSpPr>
            <p:cNvPr id="58" name="矩形 57">
              <a:extLst>
                <a:ext uri="{FF2B5EF4-FFF2-40B4-BE49-F238E27FC236}">
                  <a16:creationId xmlns:a16="http://schemas.microsoft.com/office/drawing/2014/main" id="{CF43DF16-C0D8-4021-9CFC-086008C98B6A}"/>
                </a:ext>
              </a:extLst>
            </p:cNvPr>
            <p:cNvSpPr/>
            <p:nvPr/>
          </p:nvSpPr>
          <p:spPr>
            <a:xfrm>
              <a:off x="182673" y="788105"/>
              <a:ext cx="3448513" cy="4203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Text Placeholder 9">
              <a:extLst>
                <a:ext uri="{FF2B5EF4-FFF2-40B4-BE49-F238E27FC236}">
                  <a16:creationId xmlns:a16="http://schemas.microsoft.com/office/drawing/2014/main" id="{0FFF5861-DB12-4B84-B7E9-A4ED6B2DB428}"/>
                </a:ext>
              </a:extLst>
            </p:cNvPr>
            <p:cNvSpPr txBox="1">
              <a:spLocks/>
            </p:cNvSpPr>
            <p:nvPr/>
          </p:nvSpPr>
          <p:spPr>
            <a:xfrm>
              <a:off x="162150" y="857217"/>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1"/>
                  </a:solidFill>
                </a:rPr>
                <a:t>F</a:t>
              </a:r>
              <a:r>
                <a:rPr lang="zh-TW" altLang="en-US" sz="2400" dirty="0">
                  <a:solidFill>
                    <a:schemeClr val="bg1"/>
                  </a:solidFill>
                </a:rPr>
                <a:t>low </a:t>
              </a:r>
              <a:r>
                <a:rPr lang="en-US" altLang="zh-TW" sz="2400" dirty="0">
                  <a:solidFill>
                    <a:schemeClr val="bg1"/>
                  </a:solidFill>
                </a:rPr>
                <a:t>C</a:t>
              </a:r>
              <a:r>
                <a:rPr lang="zh-TW" altLang="en-US" sz="2400" dirty="0">
                  <a:solidFill>
                    <a:schemeClr val="bg1"/>
                  </a:solidFill>
                </a:rPr>
                <a:t>hart</a:t>
              </a:r>
            </a:p>
          </p:txBody>
        </p:sp>
      </p:grpSp>
      <p:grpSp>
        <p:nvGrpSpPr>
          <p:cNvPr id="26" name="群組 25">
            <a:extLst>
              <a:ext uri="{FF2B5EF4-FFF2-40B4-BE49-F238E27FC236}">
                <a16:creationId xmlns:a16="http://schemas.microsoft.com/office/drawing/2014/main" id="{B5A06430-945F-4652-8342-AE3FF0294A92}"/>
              </a:ext>
            </a:extLst>
          </p:cNvPr>
          <p:cNvGrpSpPr/>
          <p:nvPr/>
        </p:nvGrpSpPr>
        <p:grpSpPr>
          <a:xfrm>
            <a:off x="823640" y="1390550"/>
            <a:ext cx="2704309" cy="3162692"/>
            <a:chOff x="3188559" y="919156"/>
            <a:chExt cx="2704309" cy="3162692"/>
          </a:xfrm>
        </p:grpSpPr>
        <p:sp>
          <p:nvSpPr>
            <p:cNvPr id="67" name="矩形 66">
              <a:extLst>
                <a:ext uri="{FF2B5EF4-FFF2-40B4-BE49-F238E27FC236}">
                  <a16:creationId xmlns:a16="http://schemas.microsoft.com/office/drawing/2014/main" id="{DC149498-F66A-4492-ACE7-DFF128409331}"/>
                </a:ext>
              </a:extLst>
            </p:cNvPr>
            <p:cNvSpPr/>
            <p:nvPr/>
          </p:nvSpPr>
          <p:spPr>
            <a:xfrm>
              <a:off x="3381310" y="1699283"/>
              <a:ext cx="2511558" cy="5658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1200" dirty="0"/>
                <a:t>Use the parameters of plastic hinges from the literature</a:t>
              </a:r>
              <a:endParaRPr lang="zh-TW" altLang="en-US" sz="1200" dirty="0"/>
            </a:p>
          </p:txBody>
        </p:sp>
        <p:sp>
          <p:nvSpPr>
            <p:cNvPr id="68" name="流程圖: 決策 67">
              <a:extLst>
                <a:ext uri="{FF2B5EF4-FFF2-40B4-BE49-F238E27FC236}">
                  <a16:creationId xmlns:a16="http://schemas.microsoft.com/office/drawing/2014/main" id="{35E44941-6C49-4237-893E-FA18E6C4C0B2}"/>
                </a:ext>
              </a:extLst>
            </p:cNvPr>
            <p:cNvSpPr/>
            <p:nvPr/>
          </p:nvSpPr>
          <p:spPr>
            <a:xfrm>
              <a:off x="3611892" y="3244821"/>
              <a:ext cx="2050394" cy="83702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Is the result reasonable?</a:t>
              </a:r>
              <a:endParaRPr lang="zh-TW" altLang="en-US" sz="1200" dirty="0"/>
            </a:p>
          </p:txBody>
        </p:sp>
        <p:sp>
          <p:nvSpPr>
            <p:cNvPr id="69" name="矩形 68">
              <a:extLst>
                <a:ext uri="{FF2B5EF4-FFF2-40B4-BE49-F238E27FC236}">
                  <a16:creationId xmlns:a16="http://schemas.microsoft.com/office/drawing/2014/main" id="{158B9EEE-FD2C-468F-AF30-B7D13402E879}"/>
                </a:ext>
              </a:extLst>
            </p:cNvPr>
            <p:cNvSpPr/>
            <p:nvPr/>
          </p:nvSpPr>
          <p:spPr>
            <a:xfrm>
              <a:off x="3381312" y="2548132"/>
              <a:ext cx="251155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cxnSp>
          <p:nvCxnSpPr>
            <p:cNvPr id="70" name="直線單箭頭接點 69">
              <a:extLst>
                <a:ext uri="{FF2B5EF4-FFF2-40B4-BE49-F238E27FC236}">
                  <a16:creationId xmlns:a16="http://schemas.microsoft.com/office/drawing/2014/main" id="{1E49B5FE-B681-43A0-85EA-8E9704DCDFC4}"/>
                </a:ext>
              </a:extLst>
            </p:cNvPr>
            <p:cNvCxnSpPr>
              <a:cxnSpLocks/>
              <a:stCxn id="67" idx="2"/>
              <a:endCxn id="69" idx="0"/>
            </p:cNvCxnSpPr>
            <p:nvPr/>
          </p:nvCxnSpPr>
          <p:spPr>
            <a:xfrm>
              <a:off x="4637089" y="2265182"/>
              <a:ext cx="0" cy="28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512D4DA-2F7C-47E6-BA27-42AC2000155A}"/>
                </a:ext>
              </a:extLst>
            </p:cNvPr>
            <p:cNvCxnSpPr>
              <a:cxnSpLocks/>
              <a:stCxn id="69" idx="2"/>
              <a:endCxn id="68" idx="0"/>
            </p:cNvCxnSpPr>
            <p:nvPr/>
          </p:nvCxnSpPr>
          <p:spPr>
            <a:xfrm>
              <a:off x="4637089" y="3114031"/>
              <a:ext cx="0" cy="130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接點: 肘形 77">
              <a:extLst>
                <a:ext uri="{FF2B5EF4-FFF2-40B4-BE49-F238E27FC236}">
                  <a16:creationId xmlns:a16="http://schemas.microsoft.com/office/drawing/2014/main" id="{BFD3B4AB-3368-4317-8693-AF7D513085FD}"/>
                </a:ext>
              </a:extLst>
            </p:cNvPr>
            <p:cNvCxnSpPr>
              <a:cxnSpLocks/>
              <a:stCxn id="68" idx="1"/>
              <a:endCxn id="81" idx="1"/>
            </p:cNvCxnSpPr>
            <p:nvPr/>
          </p:nvCxnSpPr>
          <p:spPr>
            <a:xfrm rot="10800000">
              <a:off x="3373564" y="1202107"/>
              <a:ext cx="238329" cy="2461229"/>
            </a:xfrm>
            <a:prstGeom prst="bentConnector3">
              <a:avLst>
                <a:gd name="adj1" fmla="val 195918"/>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A1EA1F20-0ED0-4C03-933E-D36C31FE64F2}"/>
                </a:ext>
              </a:extLst>
            </p:cNvPr>
            <p:cNvSpPr txBox="1"/>
            <p:nvPr/>
          </p:nvSpPr>
          <p:spPr>
            <a:xfrm>
              <a:off x="3188559" y="3366242"/>
              <a:ext cx="423334" cy="215444"/>
            </a:xfrm>
            <a:prstGeom prst="rect">
              <a:avLst/>
            </a:prstGeom>
            <a:noFill/>
          </p:spPr>
          <p:txBody>
            <a:bodyPr wrap="square" lIns="0" tIns="0" rIns="0" bIns="0" rtlCol="0">
              <a:spAutoFit/>
            </a:bodyPr>
            <a:lstStyle/>
            <a:p>
              <a:pPr algn="ctr"/>
              <a:r>
                <a:rPr lang="en-US" altLang="zh-TW" sz="1400" dirty="0">
                  <a:solidFill>
                    <a:srgbClr val="FF0000"/>
                  </a:solidFill>
                </a:rPr>
                <a:t>NO</a:t>
              </a:r>
              <a:endParaRPr lang="zh-TW" altLang="en-US" sz="1400" dirty="0" err="1">
                <a:solidFill>
                  <a:srgbClr val="FF0000"/>
                </a:solidFill>
              </a:endParaRPr>
            </a:p>
          </p:txBody>
        </p:sp>
        <p:sp>
          <p:nvSpPr>
            <p:cNvPr id="81" name="矩形 80">
              <a:extLst>
                <a:ext uri="{FF2B5EF4-FFF2-40B4-BE49-F238E27FC236}">
                  <a16:creationId xmlns:a16="http://schemas.microsoft.com/office/drawing/2014/main" id="{22DD0118-E650-4D5A-BD94-1E7DF4DB5F8B}"/>
                </a:ext>
              </a:extLst>
            </p:cNvPr>
            <p:cNvSpPr/>
            <p:nvPr/>
          </p:nvSpPr>
          <p:spPr>
            <a:xfrm>
              <a:off x="3373563" y="919156"/>
              <a:ext cx="2518864"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modeling problems</a:t>
              </a:r>
              <a:endParaRPr lang="zh-TW" altLang="en-US" sz="1200" dirty="0"/>
            </a:p>
          </p:txBody>
        </p:sp>
        <p:cxnSp>
          <p:nvCxnSpPr>
            <p:cNvPr id="83" name="直線單箭頭接點 82">
              <a:extLst>
                <a:ext uri="{FF2B5EF4-FFF2-40B4-BE49-F238E27FC236}">
                  <a16:creationId xmlns:a16="http://schemas.microsoft.com/office/drawing/2014/main" id="{0ABAF877-A273-4A84-AE26-4EE98BC9EA43}"/>
                </a:ext>
              </a:extLst>
            </p:cNvPr>
            <p:cNvCxnSpPr>
              <a:cxnSpLocks/>
              <a:stCxn id="81" idx="2"/>
              <a:endCxn id="67" idx="0"/>
            </p:cNvCxnSpPr>
            <p:nvPr/>
          </p:nvCxnSpPr>
          <p:spPr>
            <a:xfrm>
              <a:off x="4632995" y="1485055"/>
              <a:ext cx="4094" cy="214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2" name="直線單箭頭接點 31">
            <a:extLst>
              <a:ext uri="{FF2B5EF4-FFF2-40B4-BE49-F238E27FC236}">
                <a16:creationId xmlns:a16="http://schemas.microsoft.com/office/drawing/2014/main" id="{1D873C30-063D-4C83-9A66-2151DE11D98B}"/>
              </a:ext>
            </a:extLst>
          </p:cNvPr>
          <p:cNvCxnSpPr>
            <a:cxnSpLocks/>
            <a:stCxn id="35" idx="2"/>
            <a:endCxn id="37" idx="0"/>
          </p:cNvCxnSpPr>
          <p:nvPr/>
        </p:nvCxnSpPr>
        <p:spPr>
          <a:xfrm>
            <a:off x="6702305" y="4028180"/>
            <a:ext cx="0" cy="15246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8314870-BA3D-4421-BD7D-AABD714D372D}"/>
              </a:ext>
            </a:extLst>
          </p:cNvPr>
          <p:cNvSpPr/>
          <p:nvPr/>
        </p:nvSpPr>
        <p:spPr>
          <a:xfrm>
            <a:off x="5446526" y="1767675"/>
            <a:ext cx="2511558" cy="565899"/>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Calculation of plastic hinge parameters</a:t>
            </a:r>
            <a:endParaRPr lang="zh-TW" altLang="en-US" sz="1200" dirty="0"/>
          </a:p>
        </p:txBody>
      </p:sp>
      <p:sp>
        <p:nvSpPr>
          <p:cNvPr id="34" name="矩形 33">
            <a:extLst>
              <a:ext uri="{FF2B5EF4-FFF2-40B4-BE49-F238E27FC236}">
                <a16:creationId xmlns:a16="http://schemas.microsoft.com/office/drawing/2014/main" id="{8C00C4A9-4FD1-4D83-A4F1-49FEBF0A002E}"/>
              </a:ext>
            </a:extLst>
          </p:cNvPr>
          <p:cNvSpPr/>
          <p:nvPr/>
        </p:nvSpPr>
        <p:spPr>
          <a:xfrm>
            <a:off x="5446528" y="2481048"/>
            <a:ext cx="2511554" cy="565899"/>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Simulate the response of structures</a:t>
            </a:r>
            <a:endParaRPr lang="zh-TW" altLang="en-US" sz="1200" dirty="0"/>
          </a:p>
        </p:txBody>
      </p:sp>
      <p:sp>
        <p:nvSpPr>
          <p:cNvPr id="35" name="流程圖: 決策 34">
            <a:extLst>
              <a:ext uri="{FF2B5EF4-FFF2-40B4-BE49-F238E27FC236}">
                <a16:creationId xmlns:a16="http://schemas.microsoft.com/office/drawing/2014/main" id="{647C9B23-C791-444D-9A9C-FA0FE46CA2C6}"/>
              </a:ext>
            </a:extLst>
          </p:cNvPr>
          <p:cNvSpPr/>
          <p:nvPr/>
        </p:nvSpPr>
        <p:spPr>
          <a:xfrm>
            <a:off x="5677108" y="3191153"/>
            <a:ext cx="2050394" cy="837027"/>
          </a:xfrm>
          <a:prstGeom prst="flowChartDecision">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Is the result reasonable?</a:t>
            </a:r>
            <a:endParaRPr lang="zh-TW" altLang="en-US" sz="1200" dirty="0"/>
          </a:p>
        </p:txBody>
      </p:sp>
      <p:sp>
        <p:nvSpPr>
          <p:cNvPr id="36" name="矩形 35">
            <a:extLst>
              <a:ext uri="{FF2B5EF4-FFF2-40B4-BE49-F238E27FC236}">
                <a16:creationId xmlns:a16="http://schemas.microsoft.com/office/drawing/2014/main" id="{457C0881-F30A-4A0C-9532-175D72E1A905}"/>
              </a:ext>
            </a:extLst>
          </p:cNvPr>
          <p:cNvSpPr/>
          <p:nvPr/>
        </p:nvSpPr>
        <p:spPr>
          <a:xfrm>
            <a:off x="5442873" y="1023416"/>
            <a:ext cx="2518864" cy="565899"/>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Identify and solve plastic hinge parameters problems</a:t>
            </a:r>
            <a:endParaRPr lang="zh-TW" altLang="en-US" sz="1200" dirty="0"/>
          </a:p>
        </p:txBody>
      </p:sp>
      <p:sp>
        <p:nvSpPr>
          <p:cNvPr id="37" name="矩形 36">
            <a:extLst>
              <a:ext uri="{FF2B5EF4-FFF2-40B4-BE49-F238E27FC236}">
                <a16:creationId xmlns:a16="http://schemas.microsoft.com/office/drawing/2014/main" id="{7332083A-B4C0-4614-9EB0-55244D4ACCEE}"/>
              </a:ext>
            </a:extLst>
          </p:cNvPr>
          <p:cNvSpPr/>
          <p:nvPr/>
        </p:nvSpPr>
        <p:spPr>
          <a:xfrm>
            <a:off x="5837912" y="4180647"/>
            <a:ext cx="1728786" cy="355846"/>
          </a:xfrm>
          <a:prstGeom prst="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200" dirty="0"/>
              <a:t>Complete the analysis</a:t>
            </a:r>
            <a:endParaRPr lang="zh-TW" altLang="en-US" sz="1200" dirty="0"/>
          </a:p>
        </p:txBody>
      </p:sp>
      <p:cxnSp>
        <p:nvCxnSpPr>
          <p:cNvPr id="38" name="直線單箭頭接點 37">
            <a:extLst>
              <a:ext uri="{FF2B5EF4-FFF2-40B4-BE49-F238E27FC236}">
                <a16:creationId xmlns:a16="http://schemas.microsoft.com/office/drawing/2014/main" id="{7E1463EE-4E7F-4400-BBA2-4AEA19F71799}"/>
              </a:ext>
            </a:extLst>
          </p:cNvPr>
          <p:cNvCxnSpPr>
            <a:cxnSpLocks/>
            <a:stCxn id="34" idx="2"/>
            <a:endCxn id="35" idx="0"/>
          </p:cNvCxnSpPr>
          <p:nvPr/>
        </p:nvCxnSpPr>
        <p:spPr>
          <a:xfrm>
            <a:off x="6702305" y="3046947"/>
            <a:ext cx="0" cy="14420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6D8E351-4808-420E-872C-F4CA08D0D6FA}"/>
              </a:ext>
            </a:extLst>
          </p:cNvPr>
          <p:cNvCxnSpPr>
            <a:cxnSpLocks/>
            <a:stCxn id="33" idx="2"/>
            <a:endCxn id="34" idx="0"/>
          </p:cNvCxnSpPr>
          <p:nvPr/>
        </p:nvCxnSpPr>
        <p:spPr>
          <a:xfrm>
            <a:off x="6702305" y="2333574"/>
            <a:ext cx="0" cy="14747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53041814-E435-4918-8016-54A3C8CE5E21}"/>
              </a:ext>
            </a:extLst>
          </p:cNvPr>
          <p:cNvCxnSpPr>
            <a:cxnSpLocks/>
            <a:stCxn id="36" idx="2"/>
            <a:endCxn id="33" idx="0"/>
          </p:cNvCxnSpPr>
          <p:nvPr/>
        </p:nvCxnSpPr>
        <p:spPr>
          <a:xfrm>
            <a:off x="6702305" y="1589315"/>
            <a:ext cx="0" cy="17836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7C99B0B0-EC1B-4BD3-8F78-00089FBED345}"/>
              </a:ext>
            </a:extLst>
          </p:cNvPr>
          <p:cNvCxnSpPr>
            <a:cxnSpLocks/>
            <a:stCxn id="35" idx="3"/>
            <a:endCxn id="36" idx="3"/>
          </p:cNvCxnSpPr>
          <p:nvPr/>
        </p:nvCxnSpPr>
        <p:spPr>
          <a:xfrm flipV="1">
            <a:off x="7727502" y="1306366"/>
            <a:ext cx="234235" cy="2303301"/>
          </a:xfrm>
          <a:prstGeom prst="bentConnector3">
            <a:avLst>
              <a:gd name="adj1" fmla="val 197594"/>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72FC656C-F711-46AB-AB07-E97B3E0FF152}"/>
              </a:ext>
            </a:extLst>
          </p:cNvPr>
          <p:cNvCxnSpPr>
            <a:cxnSpLocks/>
            <a:stCxn id="68" idx="3"/>
            <a:endCxn id="33" idx="1"/>
          </p:cNvCxnSpPr>
          <p:nvPr/>
        </p:nvCxnSpPr>
        <p:spPr>
          <a:xfrm flipV="1">
            <a:off x="3297367" y="2050625"/>
            <a:ext cx="2149159" cy="2084104"/>
          </a:xfrm>
          <a:prstGeom prst="bentConnector3">
            <a:avLst>
              <a:gd name="adj1" fmla="val 5000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3C1F0E9D-0BAB-42DB-B366-BCC6559FAA6C}"/>
              </a:ext>
            </a:extLst>
          </p:cNvPr>
          <p:cNvSpPr txBox="1"/>
          <p:nvPr/>
        </p:nvSpPr>
        <p:spPr>
          <a:xfrm>
            <a:off x="6054396" y="3871034"/>
            <a:ext cx="423334" cy="215444"/>
          </a:xfrm>
          <a:prstGeom prst="rect">
            <a:avLst/>
          </a:prstGeom>
          <a:noFill/>
          <a:ln>
            <a:noFill/>
            <a:prstDash val="lgDash"/>
          </a:ln>
        </p:spPr>
        <p:txBody>
          <a:bodyPr wrap="square" lIns="0" tIns="0" rIns="0" bIns="0" rtlCol="0">
            <a:spAutoFit/>
          </a:bodyPr>
          <a:lstStyle/>
          <a:p>
            <a:pPr algn="l"/>
            <a:r>
              <a:rPr lang="en-US" altLang="zh-TW" sz="1400" dirty="0"/>
              <a:t>YES</a:t>
            </a:r>
            <a:endParaRPr lang="zh-TW" altLang="en-US" sz="1400" dirty="0" err="1"/>
          </a:p>
        </p:txBody>
      </p:sp>
      <p:sp>
        <p:nvSpPr>
          <p:cNvPr id="44" name="文字方塊 43">
            <a:extLst>
              <a:ext uri="{FF2B5EF4-FFF2-40B4-BE49-F238E27FC236}">
                <a16:creationId xmlns:a16="http://schemas.microsoft.com/office/drawing/2014/main" id="{95A91BF1-C753-4E88-B280-878B6998ABE7}"/>
              </a:ext>
            </a:extLst>
          </p:cNvPr>
          <p:cNvSpPr txBox="1"/>
          <p:nvPr/>
        </p:nvSpPr>
        <p:spPr>
          <a:xfrm>
            <a:off x="7826581" y="3288444"/>
            <a:ext cx="423334" cy="215444"/>
          </a:xfrm>
          <a:prstGeom prst="rect">
            <a:avLst/>
          </a:prstGeom>
          <a:noFill/>
          <a:ln>
            <a:noFill/>
            <a:prstDash val="lgDash"/>
          </a:ln>
        </p:spPr>
        <p:txBody>
          <a:bodyPr wrap="square" lIns="0" tIns="0" rIns="0" bIns="0" rtlCol="0">
            <a:spAutoFit/>
          </a:bodyPr>
          <a:lstStyle/>
          <a:p>
            <a:pPr algn="l"/>
            <a:r>
              <a:rPr lang="en-US" altLang="zh-TW" sz="1400" dirty="0"/>
              <a:t>NO</a:t>
            </a:r>
            <a:endParaRPr lang="zh-TW" altLang="en-US" sz="1400" dirty="0" err="1"/>
          </a:p>
        </p:txBody>
      </p:sp>
    </p:spTree>
    <p:extLst>
      <p:ext uri="{BB962C8B-B14F-4D97-AF65-F5344CB8AC3E}">
        <p14:creationId xmlns:p14="http://schemas.microsoft.com/office/powerpoint/2010/main" val="2698626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Part-Concrete</a:t>
            </a:r>
            <a:endParaRPr lang="en-US" sz="3600" dirty="0">
              <a:solidFill>
                <a:schemeClr val="tx1">
                  <a:lumMod val="50000"/>
                </a:schemeClr>
              </a:solidFill>
              <a:latin typeface="Arial" panose="020B0604020202020204" pitchFamily="34" charset="0"/>
              <a:cs typeface="Arial" panose="020B0604020202020204" pitchFamily="34" charset="0"/>
            </a:endParaRPr>
          </a:p>
        </p:txBody>
      </p:sp>
      <p:pic>
        <p:nvPicPr>
          <p:cNvPr id="5" name="圖片 4">
            <a:extLst>
              <a:ext uri="{FF2B5EF4-FFF2-40B4-BE49-F238E27FC236}">
                <a16:creationId xmlns:a16="http://schemas.microsoft.com/office/drawing/2014/main" id="{E7142BAA-57A8-D564-4CDE-C2B4B69D0546}"/>
              </a:ext>
            </a:extLst>
          </p:cNvPr>
          <p:cNvPicPr>
            <a:picLocks noChangeAspect="1"/>
          </p:cNvPicPr>
          <p:nvPr/>
        </p:nvPicPr>
        <p:blipFill>
          <a:blip r:embed="rId3"/>
          <a:stretch>
            <a:fillRect/>
          </a:stretch>
        </p:blipFill>
        <p:spPr>
          <a:xfrm>
            <a:off x="1170798" y="891104"/>
            <a:ext cx="6144401" cy="3361291"/>
          </a:xfrm>
          <a:prstGeom prst="rect">
            <a:avLst/>
          </a:prstGeom>
        </p:spPr>
      </p:pic>
      <p:grpSp>
        <p:nvGrpSpPr>
          <p:cNvPr id="13" name="群組 12">
            <a:extLst>
              <a:ext uri="{FF2B5EF4-FFF2-40B4-BE49-F238E27FC236}">
                <a16:creationId xmlns:a16="http://schemas.microsoft.com/office/drawing/2014/main" id="{47C2E5F0-5713-4285-B0FD-8943CA5A0987}"/>
              </a:ext>
            </a:extLst>
          </p:cNvPr>
          <p:cNvGrpSpPr/>
          <p:nvPr/>
        </p:nvGrpSpPr>
        <p:grpSpPr>
          <a:xfrm>
            <a:off x="0" y="4835732"/>
            <a:ext cx="9144000" cy="498599"/>
            <a:chOff x="0" y="4817432"/>
            <a:chExt cx="9144000" cy="573929"/>
          </a:xfrm>
        </p:grpSpPr>
        <p:grpSp>
          <p:nvGrpSpPr>
            <p:cNvPr id="15" name="群組 14">
              <a:extLst>
                <a:ext uri="{FF2B5EF4-FFF2-40B4-BE49-F238E27FC236}">
                  <a16:creationId xmlns:a16="http://schemas.microsoft.com/office/drawing/2014/main" id="{334FE10E-774D-478C-B6C1-40767848F592}"/>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05FD0CD0-DBBE-4007-9AB7-B20A915BA7E2}"/>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55989037-CDB5-4BBB-93CB-BBAE934407AB}"/>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26</a:t>
                </a:fld>
                <a:endParaRPr lang="en-US" dirty="0">
                  <a:solidFill>
                    <a:schemeClr val="bg1"/>
                  </a:solidFill>
                </a:endParaRPr>
              </a:p>
            </p:txBody>
          </p:sp>
          <p:grpSp>
            <p:nvGrpSpPr>
              <p:cNvPr id="19" name="群組 18">
                <a:extLst>
                  <a:ext uri="{FF2B5EF4-FFF2-40B4-BE49-F238E27FC236}">
                    <a16:creationId xmlns:a16="http://schemas.microsoft.com/office/drawing/2014/main" id="{D822ADF5-3E81-4BDD-BD5E-1CA83F06B25E}"/>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30A96C5-BC05-435C-8681-5E92B4BDD2C6}"/>
                    </a:ext>
                  </a:extLst>
                </p:cNvPr>
                <p:cNvPicPr>
                  <a:picLocks noChangeAspect="1" noChangeArrowheads="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C7299DC7-F5EF-4E8E-8D62-933E2D25B7BF}"/>
                    </a:ext>
                  </a:extLst>
                </p:cNvPr>
                <p:cNvPicPr>
                  <a:picLocks noChangeAspect="1"/>
                </p:cNvPicPr>
                <p:nvPr/>
              </p:nvPicPr>
              <p:blipFill>
                <a:blip r:embed="rId5"/>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E8624209-E69E-49A8-BC30-8DCDEE596A92}"/>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53422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83607"/>
            <a:ext cx="7257163"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Part-</a:t>
            </a:r>
            <a:r>
              <a:rPr lang="en-US" altLang="zh-TW" sz="3600" dirty="0">
                <a:solidFill>
                  <a:schemeClr val="tx1">
                    <a:lumMod val="50000"/>
                  </a:schemeClr>
                </a:solidFill>
              </a:rPr>
              <a:t>Vertical reinforcement</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27</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95BAD074-D1B3-B8D6-006B-960AA7A453F4}"/>
              </a:ext>
            </a:extLst>
          </p:cNvPr>
          <p:cNvPicPr>
            <a:picLocks noChangeAspect="1"/>
          </p:cNvPicPr>
          <p:nvPr/>
        </p:nvPicPr>
        <p:blipFill>
          <a:blip r:embed="rId5"/>
          <a:stretch>
            <a:fillRect/>
          </a:stretch>
        </p:blipFill>
        <p:spPr>
          <a:xfrm>
            <a:off x="1506989" y="1003495"/>
            <a:ext cx="5911374" cy="3216946"/>
          </a:xfrm>
          <a:prstGeom prst="rect">
            <a:avLst/>
          </a:prstGeom>
        </p:spPr>
      </p:pic>
      <p:grpSp>
        <p:nvGrpSpPr>
          <p:cNvPr id="12" name="群組 11">
            <a:extLst>
              <a:ext uri="{FF2B5EF4-FFF2-40B4-BE49-F238E27FC236}">
                <a16:creationId xmlns:a16="http://schemas.microsoft.com/office/drawing/2014/main" id="{184CAD0A-28B2-4CAB-A441-61438A1138ED}"/>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C2CAA83E-4436-4FB3-AFB2-41567DD531CF}"/>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BA657580-4EBA-47A2-8A14-3599EE8E29EC}"/>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BD9A3DD2-1B39-4A56-B089-09F497B840E4}"/>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27</a:t>
                </a:fld>
                <a:endParaRPr lang="en-US" dirty="0">
                  <a:solidFill>
                    <a:schemeClr val="bg1"/>
                  </a:solidFill>
                </a:endParaRPr>
              </a:p>
            </p:txBody>
          </p:sp>
          <p:grpSp>
            <p:nvGrpSpPr>
              <p:cNvPr id="25" name="群組 24">
                <a:extLst>
                  <a:ext uri="{FF2B5EF4-FFF2-40B4-BE49-F238E27FC236}">
                    <a16:creationId xmlns:a16="http://schemas.microsoft.com/office/drawing/2014/main" id="{5C4EF274-7C65-4FA3-AB7F-7ED09B0FB2FB}"/>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EDDAD970-EB17-4094-A2DC-CFC36DD47665}"/>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E8293010-FE18-4B92-A500-F0B4CEE9FFBF}"/>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6D6794B8-FEF1-42A6-909F-A867A2FAD6F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817515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289988"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Part-</a:t>
            </a:r>
            <a:r>
              <a:rPr lang="en-US" altLang="zh-TW" sz="3600" dirty="0">
                <a:solidFill>
                  <a:schemeClr val="tx1">
                    <a:lumMod val="50000"/>
                  </a:schemeClr>
                </a:solidFill>
                <a:effectLst/>
                <a:latin typeface="Arial" panose="020B0604020202020204" pitchFamily="34" charset="0"/>
                <a:cs typeface="Arial" panose="020B0604020202020204" pitchFamily="34" charset="0"/>
              </a:rPr>
              <a:t>stirrup</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28</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19EF4335-DEFA-8C38-F7CC-3FBDCFD30E5E}"/>
              </a:ext>
            </a:extLst>
          </p:cNvPr>
          <p:cNvPicPr>
            <a:picLocks noChangeAspect="1"/>
          </p:cNvPicPr>
          <p:nvPr/>
        </p:nvPicPr>
        <p:blipFill>
          <a:blip r:embed="rId5"/>
          <a:stretch>
            <a:fillRect/>
          </a:stretch>
        </p:blipFill>
        <p:spPr>
          <a:xfrm>
            <a:off x="933157" y="1059766"/>
            <a:ext cx="6443004" cy="3469686"/>
          </a:xfrm>
          <a:prstGeom prst="rect">
            <a:avLst/>
          </a:prstGeom>
        </p:spPr>
      </p:pic>
      <p:grpSp>
        <p:nvGrpSpPr>
          <p:cNvPr id="12" name="群組 11">
            <a:extLst>
              <a:ext uri="{FF2B5EF4-FFF2-40B4-BE49-F238E27FC236}">
                <a16:creationId xmlns:a16="http://schemas.microsoft.com/office/drawing/2014/main" id="{31AEC5A4-FF4E-4958-AFC2-2E4581732E42}"/>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C8654E1E-0822-40D4-8CBE-15474E61FA52}"/>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E83E157A-3574-4A43-89BD-6BFB71AA8E30}"/>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89F49732-32AD-4272-9915-F248292B929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28</a:t>
                </a:fld>
                <a:endParaRPr lang="en-US" dirty="0">
                  <a:solidFill>
                    <a:schemeClr val="bg1"/>
                  </a:solidFill>
                </a:endParaRPr>
              </a:p>
            </p:txBody>
          </p:sp>
          <p:grpSp>
            <p:nvGrpSpPr>
              <p:cNvPr id="25" name="群組 24">
                <a:extLst>
                  <a:ext uri="{FF2B5EF4-FFF2-40B4-BE49-F238E27FC236}">
                    <a16:creationId xmlns:a16="http://schemas.microsoft.com/office/drawing/2014/main" id="{84CB67BB-8C7B-4DCE-871B-CFDAE38C0514}"/>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BAFF408D-3F3B-4571-BA22-8A6B2160F0AD}"/>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252E56F8-6AEE-40D4-A644-2BF2E3ED789E}"/>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0A84E77A-A660-49CC-A6E2-42EA23069FA3}"/>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608694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388462"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Part-</a:t>
            </a:r>
            <a:r>
              <a:rPr lang="en-US" altLang="zh-TW" sz="3600" dirty="0">
                <a:solidFill>
                  <a:schemeClr val="tx1">
                    <a:lumMod val="50000"/>
                  </a:schemeClr>
                </a:solidFill>
                <a:effectLst/>
                <a:latin typeface="Arial" panose="020B0604020202020204" pitchFamily="34" charset="0"/>
                <a:cs typeface="Arial" panose="020B0604020202020204" pitchFamily="34" charset="0"/>
              </a:rPr>
              <a:t>stirrup</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1" name="群組 10">
            <a:extLst>
              <a:ext uri="{FF2B5EF4-FFF2-40B4-BE49-F238E27FC236}">
                <a16:creationId xmlns:a16="http://schemas.microsoft.com/office/drawing/2014/main" id="{73A750DF-5B88-4D10-914C-F8A37C172EF2}"/>
              </a:ext>
            </a:extLst>
          </p:cNvPr>
          <p:cNvGrpSpPr/>
          <p:nvPr/>
        </p:nvGrpSpPr>
        <p:grpSpPr>
          <a:xfrm>
            <a:off x="0" y="4817432"/>
            <a:ext cx="9144000" cy="573929"/>
            <a:chOff x="0" y="4817432"/>
            <a:chExt cx="9144000" cy="573929"/>
          </a:xfrm>
        </p:grpSpPr>
        <p:grpSp>
          <p:nvGrpSpPr>
            <p:cNvPr id="13" name="群組 12">
              <a:extLst>
                <a:ext uri="{FF2B5EF4-FFF2-40B4-BE49-F238E27FC236}">
                  <a16:creationId xmlns:a16="http://schemas.microsoft.com/office/drawing/2014/main" id="{170495BE-D46E-4BFD-A3A4-75BF36AB4FDA}"/>
                </a:ext>
              </a:extLst>
            </p:cNvPr>
            <p:cNvGrpSpPr/>
            <p:nvPr/>
          </p:nvGrpSpPr>
          <p:grpSpPr>
            <a:xfrm>
              <a:off x="0" y="4817432"/>
              <a:ext cx="9144000" cy="573929"/>
              <a:chOff x="0" y="4817432"/>
              <a:chExt cx="9144000" cy="573929"/>
            </a:xfrm>
          </p:grpSpPr>
          <p:sp>
            <p:nvSpPr>
              <p:cNvPr id="16" name="矩形 15">
                <a:extLst>
                  <a:ext uri="{FF2B5EF4-FFF2-40B4-BE49-F238E27FC236}">
                    <a16:creationId xmlns:a16="http://schemas.microsoft.com/office/drawing/2014/main" id="{8C23EAA7-3433-4A6B-A44F-C629A9DFC22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投影片編號版面配置區 4">
                <a:extLst>
                  <a:ext uri="{FF2B5EF4-FFF2-40B4-BE49-F238E27FC236}">
                    <a16:creationId xmlns:a16="http://schemas.microsoft.com/office/drawing/2014/main" id="{38271223-274C-4971-9A55-501E7925D6D5}"/>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29</a:t>
                </a:fld>
                <a:endParaRPr lang="en-US" dirty="0">
                  <a:solidFill>
                    <a:schemeClr val="bg1"/>
                  </a:solidFill>
                </a:endParaRPr>
              </a:p>
            </p:txBody>
          </p:sp>
          <p:grpSp>
            <p:nvGrpSpPr>
              <p:cNvPr id="18" name="群組 17">
                <a:extLst>
                  <a:ext uri="{FF2B5EF4-FFF2-40B4-BE49-F238E27FC236}">
                    <a16:creationId xmlns:a16="http://schemas.microsoft.com/office/drawing/2014/main" id="{A8E2A583-F46E-48C6-A434-487F4890C648}"/>
                  </a:ext>
                </a:extLst>
              </p:cNvPr>
              <p:cNvGrpSpPr/>
              <p:nvPr/>
            </p:nvGrpSpPr>
            <p:grpSpPr>
              <a:xfrm>
                <a:off x="0" y="4817432"/>
                <a:ext cx="976695" cy="372600"/>
                <a:chOff x="0" y="4817432"/>
                <a:chExt cx="976695" cy="372600"/>
              </a:xfrm>
            </p:grpSpPr>
            <p:pic>
              <p:nvPicPr>
                <p:cNvPr id="19" name="Picture 2" descr="國立中央大學 - 2014 Open House Day 開放參觀日｜Accupass 活動通">
                  <a:extLst>
                    <a:ext uri="{FF2B5EF4-FFF2-40B4-BE49-F238E27FC236}">
                      <a16:creationId xmlns:a16="http://schemas.microsoft.com/office/drawing/2014/main" id="{1511E1DF-FE7A-4921-9CD8-DAFE40FD619E}"/>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a:extLst>
                    <a:ext uri="{FF2B5EF4-FFF2-40B4-BE49-F238E27FC236}">
                      <a16:creationId xmlns:a16="http://schemas.microsoft.com/office/drawing/2014/main" id="{3624820D-E642-4FBB-9E3E-0240CA29F21B}"/>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5" name="Text Placeholder 9">
              <a:extLst>
                <a:ext uri="{FF2B5EF4-FFF2-40B4-BE49-F238E27FC236}">
                  <a16:creationId xmlns:a16="http://schemas.microsoft.com/office/drawing/2014/main" id="{DA01DB3F-32A6-4701-923C-AF8F4FF5C491}"/>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A4512622-707C-6064-AFCE-775EFC90C9F2}"/>
              </a:ext>
            </a:extLst>
          </p:cNvPr>
          <p:cNvPicPr>
            <a:picLocks noChangeAspect="1"/>
          </p:cNvPicPr>
          <p:nvPr/>
        </p:nvPicPr>
        <p:blipFill>
          <a:blip r:embed="rId5"/>
          <a:stretch>
            <a:fillRect/>
          </a:stretch>
        </p:blipFill>
        <p:spPr>
          <a:xfrm>
            <a:off x="1163822" y="933157"/>
            <a:ext cx="6395217" cy="3444872"/>
          </a:xfrm>
          <a:prstGeom prst="rect">
            <a:avLst/>
          </a:prstGeom>
        </p:spPr>
      </p:pic>
      <p:grpSp>
        <p:nvGrpSpPr>
          <p:cNvPr id="12" name="群組 11">
            <a:extLst>
              <a:ext uri="{FF2B5EF4-FFF2-40B4-BE49-F238E27FC236}">
                <a16:creationId xmlns:a16="http://schemas.microsoft.com/office/drawing/2014/main" id="{2D4BC84F-BF70-4850-8B47-5DF98D3B66D0}"/>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A03507C8-A5B8-4622-A983-26F76AB41E7A}"/>
                </a:ext>
              </a:extLst>
            </p:cNvPr>
            <p:cNvGrpSpPr/>
            <p:nvPr/>
          </p:nvGrpSpPr>
          <p:grpSpPr>
            <a:xfrm>
              <a:off x="0" y="4817432"/>
              <a:ext cx="9144000" cy="573929"/>
              <a:chOff x="0" y="4817432"/>
              <a:chExt cx="9144000" cy="573929"/>
            </a:xfrm>
          </p:grpSpPr>
          <p:sp>
            <p:nvSpPr>
              <p:cNvPr id="22" name="矩形 21">
                <a:extLst>
                  <a:ext uri="{FF2B5EF4-FFF2-40B4-BE49-F238E27FC236}">
                    <a16:creationId xmlns:a16="http://schemas.microsoft.com/office/drawing/2014/main" id="{3BD82F59-8087-46C4-AEED-06F6EC7B7DBF}"/>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投影片編號版面配置區 4">
                <a:extLst>
                  <a:ext uri="{FF2B5EF4-FFF2-40B4-BE49-F238E27FC236}">
                    <a16:creationId xmlns:a16="http://schemas.microsoft.com/office/drawing/2014/main" id="{A9559D0B-C9F1-4EF8-8C86-204C1BD5E151}"/>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29</a:t>
                </a:fld>
                <a:endParaRPr lang="en-US" dirty="0">
                  <a:solidFill>
                    <a:schemeClr val="bg1"/>
                  </a:solidFill>
                </a:endParaRPr>
              </a:p>
            </p:txBody>
          </p:sp>
          <p:grpSp>
            <p:nvGrpSpPr>
              <p:cNvPr id="24" name="群組 23">
                <a:extLst>
                  <a:ext uri="{FF2B5EF4-FFF2-40B4-BE49-F238E27FC236}">
                    <a16:creationId xmlns:a16="http://schemas.microsoft.com/office/drawing/2014/main" id="{DA9B2EED-C43C-4411-9A96-41197DB5E4CF}"/>
                  </a:ext>
                </a:extLst>
              </p:cNvPr>
              <p:cNvGrpSpPr/>
              <p:nvPr/>
            </p:nvGrpSpPr>
            <p:grpSpPr>
              <a:xfrm>
                <a:off x="0" y="4817432"/>
                <a:ext cx="976695" cy="372600"/>
                <a:chOff x="0" y="4817432"/>
                <a:chExt cx="976695" cy="372600"/>
              </a:xfrm>
            </p:grpSpPr>
            <p:pic>
              <p:nvPicPr>
                <p:cNvPr id="25" name="Picture 2" descr="國立中央大學 - 2014 Open House Day 開放參觀日｜Accupass 活動通">
                  <a:extLst>
                    <a:ext uri="{FF2B5EF4-FFF2-40B4-BE49-F238E27FC236}">
                      <a16:creationId xmlns:a16="http://schemas.microsoft.com/office/drawing/2014/main" id="{3A2D0103-46EC-41F4-A547-DF1770A2CFF7}"/>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6" name="圖片 25">
                  <a:extLst>
                    <a:ext uri="{FF2B5EF4-FFF2-40B4-BE49-F238E27FC236}">
                      <a16:creationId xmlns:a16="http://schemas.microsoft.com/office/drawing/2014/main" id="{D00CD295-7F54-4390-94BF-70732B9B1439}"/>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1" name="Text Placeholder 9">
              <a:extLst>
                <a:ext uri="{FF2B5EF4-FFF2-40B4-BE49-F238E27FC236}">
                  <a16:creationId xmlns:a16="http://schemas.microsoft.com/office/drawing/2014/main" id="{0D4FBF96-0BAB-41BD-AD36-F52965A86BF4}"/>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9096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79517" y="83607"/>
            <a:ext cx="9845373" cy="498598"/>
          </a:xfrm>
        </p:spPr>
        <p:txBody>
          <a:bodyPr/>
          <a:lstStyle/>
          <a:p>
            <a:pPr algn="just" defTabSz="914400" hangingPunct="0">
              <a:spcBef>
                <a:spcPts val="563"/>
              </a:spcBef>
              <a:defRPr/>
            </a:pPr>
            <a:r>
              <a:rPr lang="en-US" altLang="zh-TW" sz="3600" kern="0" dirty="0">
                <a:solidFill>
                  <a:schemeClr val="tx1">
                    <a:lumMod val="50000"/>
                  </a:schemeClr>
                </a:solidFill>
                <a:latin typeface="Arial" panose="020B0604020202020204" pitchFamily="34" charset="0"/>
                <a:cs typeface="Arial" panose="020B0604020202020204" pitchFamily="34" charset="0"/>
              </a:rPr>
              <a:t>Compare two analysis software?</a:t>
            </a:r>
            <a:endParaRPr lang="en-US" altLang="zh-TW" sz="3600" b="1" kern="0" dirty="0">
              <a:solidFill>
                <a:schemeClr val="tx1">
                  <a:lumMod val="50000"/>
                </a:schemeClr>
              </a:solidFill>
              <a:latin typeface="Arial" panose="020B0604020202020204" pitchFamily="34" charset="0"/>
              <a:cs typeface="Arial" panose="020B0604020202020204" pitchFamily="34" charset="0"/>
            </a:endParaRPr>
          </a:p>
        </p:txBody>
      </p:sp>
      <p:grpSp>
        <p:nvGrpSpPr>
          <p:cNvPr id="31" name="群組 30">
            <a:extLst>
              <a:ext uri="{FF2B5EF4-FFF2-40B4-BE49-F238E27FC236}">
                <a16:creationId xmlns:a16="http://schemas.microsoft.com/office/drawing/2014/main" id="{5D6D7A85-F216-4C1E-A86F-FB3D5A0810A6}"/>
              </a:ext>
            </a:extLst>
          </p:cNvPr>
          <p:cNvGrpSpPr/>
          <p:nvPr/>
        </p:nvGrpSpPr>
        <p:grpSpPr>
          <a:xfrm>
            <a:off x="0" y="4817432"/>
            <a:ext cx="9144000" cy="573929"/>
            <a:chOff x="0" y="4817432"/>
            <a:chExt cx="9144000" cy="573929"/>
          </a:xfrm>
        </p:grpSpPr>
        <p:grpSp>
          <p:nvGrpSpPr>
            <p:cNvPr id="32" name="群組 31">
              <a:extLst>
                <a:ext uri="{FF2B5EF4-FFF2-40B4-BE49-F238E27FC236}">
                  <a16:creationId xmlns:a16="http://schemas.microsoft.com/office/drawing/2014/main" id="{57057390-DC4D-4419-9904-DBB446CF04F5}"/>
                </a:ext>
              </a:extLst>
            </p:cNvPr>
            <p:cNvGrpSpPr/>
            <p:nvPr/>
          </p:nvGrpSpPr>
          <p:grpSpPr>
            <a:xfrm>
              <a:off x="0" y="4817432"/>
              <a:ext cx="9144000" cy="573929"/>
              <a:chOff x="0" y="4817432"/>
              <a:chExt cx="9144000" cy="573929"/>
            </a:xfrm>
          </p:grpSpPr>
          <p:sp>
            <p:nvSpPr>
              <p:cNvPr id="34" name="矩形 33">
                <a:extLst>
                  <a:ext uri="{FF2B5EF4-FFF2-40B4-BE49-F238E27FC236}">
                    <a16:creationId xmlns:a16="http://schemas.microsoft.com/office/drawing/2014/main" id="{7A074C55-1E3B-421B-883A-937C87B2FD4F}"/>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投影片編號版面配置區 4">
                <a:extLst>
                  <a:ext uri="{FF2B5EF4-FFF2-40B4-BE49-F238E27FC236}">
                    <a16:creationId xmlns:a16="http://schemas.microsoft.com/office/drawing/2014/main" id="{B80F9FAE-CAF5-4E09-AEA0-02EF0C528F8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a:t>
                </a:fld>
                <a:endParaRPr lang="en-US" dirty="0">
                  <a:solidFill>
                    <a:schemeClr val="bg1"/>
                  </a:solidFill>
                </a:endParaRPr>
              </a:p>
            </p:txBody>
          </p:sp>
          <p:grpSp>
            <p:nvGrpSpPr>
              <p:cNvPr id="37" name="群組 36">
                <a:extLst>
                  <a:ext uri="{FF2B5EF4-FFF2-40B4-BE49-F238E27FC236}">
                    <a16:creationId xmlns:a16="http://schemas.microsoft.com/office/drawing/2014/main" id="{863052AD-6FC1-465D-9EB5-25CFFA84C864}"/>
                  </a:ext>
                </a:extLst>
              </p:cNvPr>
              <p:cNvGrpSpPr/>
              <p:nvPr/>
            </p:nvGrpSpPr>
            <p:grpSpPr>
              <a:xfrm>
                <a:off x="0" y="4817432"/>
                <a:ext cx="976695" cy="372600"/>
                <a:chOff x="0" y="4817432"/>
                <a:chExt cx="976695" cy="372600"/>
              </a:xfrm>
            </p:grpSpPr>
            <p:pic>
              <p:nvPicPr>
                <p:cNvPr id="38" name="Picture 2" descr="國立中央大學 - 2014 Open House Day 開放參觀日｜Accupass 活動通">
                  <a:extLst>
                    <a:ext uri="{FF2B5EF4-FFF2-40B4-BE49-F238E27FC236}">
                      <a16:creationId xmlns:a16="http://schemas.microsoft.com/office/drawing/2014/main" id="{163C193C-AFE4-4D37-AACB-9415910AB444}"/>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90A648FF-C273-4AD1-9BD2-FB224A69CBB8}"/>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33" name="Text Placeholder 9">
              <a:extLst>
                <a:ext uri="{FF2B5EF4-FFF2-40B4-BE49-F238E27FC236}">
                  <a16:creationId xmlns:a16="http://schemas.microsoft.com/office/drawing/2014/main" id="{FA388883-AA2B-422E-9558-262016DE08A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graphicFrame>
        <p:nvGraphicFramePr>
          <p:cNvPr id="3" name="表格 2">
            <a:extLst>
              <a:ext uri="{FF2B5EF4-FFF2-40B4-BE49-F238E27FC236}">
                <a16:creationId xmlns:a16="http://schemas.microsoft.com/office/drawing/2014/main" id="{758B3638-7156-4773-B7AF-1E0A2D160E87}"/>
              </a:ext>
            </a:extLst>
          </p:cNvPr>
          <p:cNvGraphicFramePr>
            <a:graphicFrameLocks noGrp="1"/>
          </p:cNvGraphicFramePr>
          <p:nvPr>
            <p:extLst>
              <p:ext uri="{D42A27DB-BD31-4B8C-83A1-F6EECF244321}">
                <p14:modId xmlns:p14="http://schemas.microsoft.com/office/powerpoint/2010/main" val="406528892"/>
              </p:ext>
            </p:extLst>
          </p:nvPr>
        </p:nvGraphicFramePr>
        <p:xfrm>
          <a:off x="309829" y="1128252"/>
          <a:ext cx="8524341" cy="3352800"/>
        </p:xfrm>
        <a:graphic>
          <a:graphicData uri="http://schemas.openxmlformats.org/drawingml/2006/table">
            <a:tbl>
              <a:tblPr firstRow="1" firstCol="1" bandRow="1">
                <a:tableStyleId>{5C22544A-7EE6-4342-B048-85BDC9FD1C3A}</a:tableStyleId>
              </a:tblPr>
              <a:tblGrid>
                <a:gridCol w="2029958">
                  <a:extLst>
                    <a:ext uri="{9D8B030D-6E8A-4147-A177-3AD203B41FA5}">
                      <a16:colId xmlns:a16="http://schemas.microsoft.com/office/drawing/2014/main" val="1171626479"/>
                    </a:ext>
                  </a:extLst>
                </a:gridCol>
                <a:gridCol w="3273110">
                  <a:extLst>
                    <a:ext uri="{9D8B030D-6E8A-4147-A177-3AD203B41FA5}">
                      <a16:colId xmlns:a16="http://schemas.microsoft.com/office/drawing/2014/main" val="2218917931"/>
                    </a:ext>
                  </a:extLst>
                </a:gridCol>
                <a:gridCol w="3221273">
                  <a:extLst>
                    <a:ext uri="{9D8B030D-6E8A-4147-A177-3AD203B41FA5}">
                      <a16:colId xmlns:a16="http://schemas.microsoft.com/office/drawing/2014/main" val="1340872950"/>
                    </a:ext>
                  </a:extLst>
                </a:gridCol>
              </a:tblGrid>
              <a:tr h="253961">
                <a:tc>
                  <a:txBody>
                    <a:bodyPr/>
                    <a:lstStyle/>
                    <a:p>
                      <a:pPr>
                        <a:spcAft>
                          <a:spcPts val="0"/>
                        </a:spcAft>
                      </a:pPr>
                      <a:r>
                        <a:rPr lang="en-US" sz="2000" kern="100">
                          <a:effectLst/>
                          <a:latin typeface="Arial" panose="020B0604020202020204" pitchFamily="34" charset="0"/>
                          <a:cs typeface="Arial" panose="020B0604020202020204" pitchFamily="34" charset="0"/>
                        </a:rPr>
                        <a:t> </a:t>
                      </a:r>
                      <a:endParaRPr lang="zh-TW" sz="2000" kern="10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a:spcAft>
                          <a:spcPts val="0"/>
                        </a:spcAft>
                      </a:pPr>
                      <a:r>
                        <a:rPr lang="en-US" sz="2000" kern="100" dirty="0">
                          <a:effectLst/>
                          <a:latin typeface="Arial" panose="020B0604020202020204" pitchFamily="34" charset="0"/>
                          <a:cs typeface="Arial" panose="020B0604020202020204" pitchFamily="34" charset="0"/>
                        </a:rPr>
                        <a:t>SAP2000</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a:spcAft>
                          <a:spcPts val="0"/>
                        </a:spcAft>
                      </a:pPr>
                      <a:r>
                        <a:rPr lang="en-US" sz="2000" kern="100">
                          <a:effectLst/>
                          <a:latin typeface="Arial" panose="020B0604020202020204" pitchFamily="34" charset="0"/>
                          <a:cs typeface="Arial" panose="020B0604020202020204" pitchFamily="34" charset="0"/>
                        </a:rPr>
                        <a:t>ABAQUS</a:t>
                      </a:r>
                      <a:endParaRPr lang="zh-TW" sz="2000" kern="10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extLst>
                  <a:ext uri="{0D108BD9-81ED-4DB2-BD59-A6C34878D82A}">
                    <a16:rowId xmlns:a16="http://schemas.microsoft.com/office/drawing/2014/main" val="4008748115"/>
                  </a:ext>
                </a:extLst>
              </a:tr>
              <a:tr h="1120756">
                <a:tc>
                  <a:txBody>
                    <a:bodyPr/>
                    <a:lstStyle/>
                    <a:p>
                      <a:pPr>
                        <a:spcAft>
                          <a:spcPts val="0"/>
                        </a:spcAft>
                      </a:pPr>
                      <a:r>
                        <a:rPr lang="en-US" sz="2000" kern="100" dirty="0">
                          <a:effectLst/>
                          <a:latin typeface="Arial" panose="020B0604020202020204" pitchFamily="34" charset="0"/>
                          <a:cs typeface="Arial" panose="020B0604020202020204" pitchFamily="34" charset="0"/>
                        </a:rPr>
                        <a:t>ADVANTAGES</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a:spcAft>
                          <a:spcPts val="0"/>
                        </a:spcAft>
                      </a:pPr>
                      <a:r>
                        <a:rPr lang="en-US" sz="2000" kern="100" dirty="0">
                          <a:effectLst/>
                          <a:latin typeface="Arial" panose="020B0604020202020204" pitchFamily="34" charset="0"/>
                          <a:cs typeface="Arial" panose="020B0604020202020204" pitchFamily="34" charset="0"/>
                        </a:rPr>
                        <a:t>1. Easy to use and learn</a:t>
                      </a:r>
                      <a:endParaRPr lang="zh-TW" sz="2000" kern="100" dirty="0">
                        <a:effectLst/>
                        <a:latin typeface="Arial" panose="020B0604020202020204" pitchFamily="34" charset="0"/>
                        <a:cs typeface="Arial" panose="020B0604020202020204" pitchFamily="34" charset="0"/>
                      </a:endParaRPr>
                    </a:p>
                    <a:p>
                      <a:pPr marL="127000" indent="-127000">
                        <a:spcAft>
                          <a:spcPts val="0"/>
                        </a:spcAft>
                      </a:pPr>
                      <a:r>
                        <a:rPr lang="en-US" sz="2000" kern="100" dirty="0">
                          <a:effectLst/>
                          <a:latin typeface="Arial" panose="020B0604020202020204" pitchFamily="34" charset="0"/>
                          <a:cs typeface="Arial" panose="020B0604020202020204" pitchFamily="34" charset="0"/>
                        </a:rPr>
                        <a:t>2. In some case, SAP2000's analysis speed might be faster than ABAQUS</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marL="127000" indent="-127000">
                        <a:spcAft>
                          <a:spcPts val="0"/>
                        </a:spcAft>
                      </a:pPr>
                      <a:r>
                        <a:rPr lang="en-US" sz="2000" kern="100" dirty="0">
                          <a:effectLst/>
                          <a:latin typeface="Arial" panose="020B0604020202020204" pitchFamily="34" charset="0"/>
                          <a:cs typeface="Arial" panose="020B0604020202020204" pitchFamily="34" charset="0"/>
                        </a:rPr>
                        <a:t>1. The most reliable analysis results</a:t>
                      </a:r>
                      <a:endParaRPr lang="zh-TW" sz="2000" kern="100" dirty="0">
                        <a:effectLst/>
                        <a:latin typeface="Arial" panose="020B0604020202020204" pitchFamily="34" charset="0"/>
                        <a:cs typeface="Arial" panose="020B0604020202020204" pitchFamily="34" charset="0"/>
                      </a:endParaRPr>
                    </a:p>
                    <a:p>
                      <a:pPr marL="127000" indent="-127000">
                        <a:spcAft>
                          <a:spcPts val="0"/>
                        </a:spcAft>
                      </a:pPr>
                      <a:r>
                        <a:rPr lang="en-US" sz="2000" kern="100" dirty="0">
                          <a:effectLst/>
                          <a:latin typeface="Arial" panose="020B0604020202020204" pitchFamily="34" charset="0"/>
                          <a:cs typeface="Arial" panose="020B0604020202020204" pitchFamily="34" charset="0"/>
                        </a:rPr>
                        <a:t>2. The strongest problem-solving capability</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extLst>
                  <a:ext uri="{0D108BD9-81ED-4DB2-BD59-A6C34878D82A}">
                    <a16:rowId xmlns:a16="http://schemas.microsoft.com/office/drawing/2014/main" val="1569100726"/>
                  </a:ext>
                </a:extLst>
              </a:tr>
              <a:tr h="1400945">
                <a:tc>
                  <a:txBody>
                    <a:bodyPr/>
                    <a:lstStyle/>
                    <a:p>
                      <a:pPr>
                        <a:spcAft>
                          <a:spcPts val="0"/>
                        </a:spcAft>
                      </a:pPr>
                      <a:r>
                        <a:rPr lang="en-US" sz="2000" kern="100" dirty="0">
                          <a:effectLst/>
                          <a:latin typeface="Arial" panose="020B0604020202020204" pitchFamily="34" charset="0"/>
                          <a:cs typeface="Arial" panose="020B0604020202020204" pitchFamily="34" charset="0"/>
                        </a:rPr>
                        <a:t>DIS-ADVANTAGES</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marL="127000" indent="-127000">
                        <a:spcAft>
                          <a:spcPts val="0"/>
                        </a:spcAft>
                      </a:pPr>
                      <a:r>
                        <a:rPr lang="en-US" sz="2000" kern="100" dirty="0">
                          <a:effectLst/>
                          <a:latin typeface="Arial" panose="020B0604020202020204" pitchFamily="34" charset="0"/>
                          <a:cs typeface="Arial" panose="020B0604020202020204" pitchFamily="34" charset="0"/>
                        </a:rPr>
                        <a:t>1. It might not be as useful as ABAQUS in handling complex problems</a:t>
                      </a:r>
                      <a:endParaRPr lang="zh-TW" sz="2000" kern="100" dirty="0">
                        <a:effectLst/>
                        <a:latin typeface="Arial" panose="020B0604020202020204" pitchFamily="34" charset="0"/>
                        <a:cs typeface="Arial" panose="020B0604020202020204" pitchFamily="34" charset="0"/>
                      </a:endParaRPr>
                    </a:p>
                    <a:p>
                      <a:pPr marL="127000" indent="-127000">
                        <a:spcAft>
                          <a:spcPts val="0"/>
                        </a:spcAft>
                      </a:pPr>
                      <a:r>
                        <a:rPr lang="en-US" sz="2000" kern="100" dirty="0">
                          <a:effectLst/>
                          <a:latin typeface="Arial" panose="020B0604020202020204" pitchFamily="34" charset="0"/>
                          <a:cs typeface="Arial" panose="020B0604020202020204" pitchFamily="34" charset="0"/>
                        </a:rPr>
                        <a:t>2. Hard to solve the Nonlinear and nonstructural dynamics</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tc>
                  <a:txBody>
                    <a:bodyPr/>
                    <a:lstStyle/>
                    <a:p>
                      <a:pPr marL="127000" indent="-127000">
                        <a:spcAft>
                          <a:spcPts val="0"/>
                        </a:spcAft>
                      </a:pPr>
                      <a:r>
                        <a:rPr lang="en-US" sz="2000" kern="100" dirty="0">
                          <a:effectLst/>
                          <a:latin typeface="Arial" panose="020B0604020202020204" pitchFamily="34" charset="0"/>
                          <a:cs typeface="Arial" panose="020B0604020202020204" pitchFamily="34" charset="0"/>
                        </a:rPr>
                        <a:t>1. When dealing with complex problems, it requires more time</a:t>
                      </a:r>
                      <a:endParaRPr lang="zh-TW" sz="2000" kern="100" dirty="0">
                        <a:effectLst/>
                        <a:latin typeface="Arial" panose="020B0604020202020204" pitchFamily="34" charset="0"/>
                        <a:cs typeface="Arial" panose="020B0604020202020204" pitchFamily="34" charset="0"/>
                      </a:endParaRPr>
                    </a:p>
                    <a:p>
                      <a:pPr marL="127000" indent="-127000">
                        <a:spcAft>
                          <a:spcPts val="0"/>
                        </a:spcAft>
                      </a:pPr>
                      <a:r>
                        <a:rPr lang="en-US" sz="2000" kern="100" dirty="0">
                          <a:effectLst/>
                          <a:latin typeface="Arial" panose="020B0604020202020204" pitchFamily="34" charset="0"/>
                          <a:cs typeface="Arial" panose="020B0604020202020204" pitchFamily="34" charset="0"/>
                        </a:rPr>
                        <a:t>2. Maybe hard to use and learn</a:t>
                      </a:r>
                      <a:endParaRPr lang="zh-TW" sz="2000" kern="100" dirty="0">
                        <a:effectLst/>
                        <a:latin typeface="Arial" panose="020B0604020202020204" pitchFamily="34" charset="0"/>
                        <a:ea typeface="新細明體" panose="02020500000000000000" pitchFamily="18" charset="-120"/>
                        <a:cs typeface="Arial" panose="020B0604020202020204" pitchFamily="34" charset="0"/>
                      </a:endParaRPr>
                    </a:p>
                  </a:txBody>
                  <a:tcPr marL="45682" marR="45682" marT="0" marB="0"/>
                </a:tc>
                <a:extLst>
                  <a:ext uri="{0D108BD9-81ED-4DB2-BD59-A6C34878D82A}">
                    <a16:rowId xmlns:a16="http://schemas.microsoft.com/office/drawing/2014/main" val="274753034"/>
                  </a:ext>
                </a:extLst>
              </a:tr>
            </a:tbl>
          </a:graphicData>
        </a:graphic>
      </p:graphicFrame>
      <p:pic>
        <p:nvPicPr>
          <p:cNvPr id="5" name="圖形 4" descr="核取記號">
            <a:extLst>
              <a:ext uri="{FF2B5EF4-FFF2-40B4-BE49-F238E27FC236}">
                <a16:creationId xmlns:a16="http://schemas.microsoft.com/office/drawing/2014/main" id="{AC1FAA75-DF96-4385-BBB3-4A35EAA0E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2551" y="950486"/>
            <a:ext cx="430271" cy="430271"/>
          </a:xfrm>
          <a:prstGeom prst="rect">
            <a:avLst/>
          </a:prstGeom>
        </p:spPr>
      </p:pic>
    </p:spTree>
    <p:extLst>
      <p:ext uri="{BB962C8B-B14F-4D97-AF65-F5344CB8AC3E}">
        <p14:creationId xmlns:p14="http://schemas.microsoft.com/office/powerpoint/2010/main" val="3970154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Material</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30</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AF02CC7D-0248-DA1E-56BB-E65CF229C54D}"/>
              </a:ext>
            </a:extLst>
          </p:cNvPr>
          <p:cNvPicPr>
            <a:picLocks noChangeAspect="1"/>
          </p:cNvPicPr>
          <p:nvPr/>
        </p:nvPicPr>
        <p:blipFill>
          <a:blip r:embed="rId5"/>
          <a:stretch>
            <a:fillRect/>
          </a:stretch>
        </p:blipFill>
        <p:spPr>
          <a:xfrm>
            <a:off x="324301" y="1321194"/>
            <a:ext cx="2182139" cy="2727673"/>
          </a:xfrm>
          <a:prstGeom prst="rect">
            <a:avLst/>
          </a:prstGeom>
        </p:spPr>
      </p:pic>
      <p:pic>
        <p:nvPicPr>
          <p:cNvPr id="5" name="圖片 4">
            <a:extLst>
              <a:ext uri="{FF2B5EF4-FFF2-40B4-BE49-F238E27FC236}">
                <a16:creationId xmlns:a16="http://schemas.microsoft.com/office/drawing/2014/main" id="{17FD9FCC-3F5B-9764-B8F2-B73DF1E32860}"/>
              </a:ext>
            </a:extLst>
          </p:cNvPr>
          <p:cNvPicPr>
            <a:picLocks noChangeAspect="1"/>
          </p:cNvPicPr>
          <p:nvPr/>
        </p:nvPicPr>
        <p:blipFill>
          <a:blip r:embed="rId6"/>
          <a:stretch>
            <a:fillRect/>
          </a:stretch>
        </p:blipFill>
        <p:spPr>
          <a:xfrm>
            <a:off x="2946058" y="1321194"/>
            <a:ext cx="2375464" cy="2727674"/>
          </a:xfrm>
          <a:prstGeom prst="rect">
            <a:avLst/>
          </a:prstGeom>
        </p:spPr>
      </p:pic>
      <p:pic>
        <p:nvPicPr>
          <p:cNvPr id="7" name="圖片 6">
            <a:extLst>
              <a:ext uri="{FF2B5EF4-FFF2-40B4-BE49-F238E27FC236}">
                <a16:creationId xmlns:a16="http://schemas.microsoft.com/office/drawing/2014/main" id="{CBA2B919-B4B5-2552-03BB-55790C9C5466}"/>
              </a:ext>
            </a:extLst>
          </p:cNvPr>
          <p:cNvPicPr>
            <a:picLocks noChangeAspect="1"/>
          </p:cNvPicPr>
          <p:nvPr/>
        </p:nvPicPr>
        <p:blipFill>
          <a:blip r:embed="rId7"/>
          <a:stretch>
            <a:fillRect/>
          </a:stretch>
        </p:blipFill>
        <p:spPr>
          <a:xfrm>
            <a:off x="5786775" y="1321193"/>
            <a:ext cx="2375464" cy="2741829"/>
          </a:xfrm>
          <a:prstGeom prst="rect">
            <a:avLst/>
          </a:prstGeom>
        </p:spPr>
      </p:pic>
      <p:grpSp>
        <p:nvGrpSpPr>
          <p:cNvPr id="14" name="群組 13">
            <a:extLst>
              <a:ext uri="{FF2B5EF4-FFF2-40B4-BE49-F238E27FC236}">
                <a16:creationId xmlns:a16="http://schemas.microsoft.com/office/drawing/2014/main" id="{26EF39AA-34B6-4486-987E-33F51C16256D}"/>
              </a:ext>
            </a:extLst>
          </p:cNvPr>
          <p:cNvGrpSpPr/>
          <p:nvPr/>
        </p:nvGrpSpPr>
        <p:grpSpPr>
          <a:xfrm>
            <a:off x="0" y="4835732"/>
            <a:ext cx="9144000" cy="498599"/>
            <a:chOff x="0" y="4817432"/>
            <a:chExt cx="9144000" cy="573929"/>
          </a:xfrm>
        </p:grpSpPr>
        <p:grpSp>
          <p:nvGrpSpPr>
            <p:cNvPr id="22" name="群組 21">
              <a:extLst>
                <a:ext uri="{FF2B5EF4-FFF2-40B4-BE49-F238E27FC236}">
                  <a16:creationId xmlns:a16="http://schemas.microsoft.com/office/drawing/2014/main" id="{BE836305-2582-4844-9AAA-3DE8C42842A3}"/>
                </a:ext>
              </a:extLst>
            </p:cNvPr>
            <p:cNvGrpSpPr/>
            <p:nvPr/>
          </p:nvGrpSpPr>
          <p:grpSpPr>
            <a:xfrm>
              <a:off x="0" y="4817432"/>
              <a:ext cx="9144000" cy="573929"/>
              <a:chOff x="0" y="4817432"/>
              <a:chExt cx="9144000" cy="573929"/>
            </a:xfrm>
          </p:grpSpPr>
          <p:sp>
            <p:nvSpPr>
              <p:cNvPr id="24" name="矩形 23">
                <a:extLst>
                  <a:ext uri="{FF2B5EF4-FFF2-40B4-BE49-F238E27FC236}">
                    <a16:creationId xmlns:a16="http://schemas.microsoft.com/office/drawing/2014/main" id="{22EDAA69-4521-49FE-B687-70E58B441790}"/>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投影片編號版面配置區 4">
                <a:extLst>
                  <a:ext uri="{FF2B5EF4-FFF2-40B4-BE49-F238E27FC236}">
                    <a16:creationId xmlns:a16="http://schemas.microsoft.com/office/drawing/2014/main" id="{1323C9C7-4A9E-4A64-91F3-95C3AB80FBE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30</a:t>
                </a:fld>
                <a:endParaRPr lang="en-US" dirty="0">
                  <a:solidFill>
                    <a:schemeClr val="bg1"/>
                  </a:solidFill>
                </a:endParaRPr>
              </a:p>
            </p:txBody>
          </p:sp>
          <p:grpSp>
            <p:nvGrpSpPr>
              <p:cNvPr id="26" name="群組 25">
                <a:extLst>
                  <a:ext uri="{FF2B5EF4-FFF2-40B4-BE49-F238E27FC236}">
                    <a16:creationId xmlns:a16="http://schemas.microsoft.com/office/drawing/2014/main" id="{37AB84D8-3AEC-48A8-B4FE-3C0262D147D7}"/>
                  </a:ext>
                </a:extLst>
              </p:cNvPr>
              <p:cNvGrpSpPr/>
              <p:nvPr/>
            </p:nvGrpSpPr>
            <p:grpSpPr>
              <a:xfrm>
                <a:off x="0" y="4817432"/>
                <a:ext cx="976695" cy="372600"/>
                <a:chOff x="0" y="4817432"/>
                <a:chExt cx="976695" cy="372600"/>
              </a:xfrm>
            </p:grpSpPr>
            <p:pic>
              <p:nvPicPr>
                <p:cNvPr id="27" name="Picture 2" descr="國立中央大學 - 2014 Open House Day 開放參觀日｜Accupass 活動通">
                  <a:extLst>
                    <a:ext uri="{FF2B5EF4-FFF2-40B4-BE49-F238E27FC236}">
                      <a16:creationId xmlns:a16="http://schemas.microsoft.com/office/drawing/2014/main" id="{5DE6D326-F6BD-4BA2-B70F-C3EDF68C7C33}"/>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1D001DEF-9810-4B1C-9F72-048E7544B4C5}"/>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3" name="Text Placeholder 9">
              <a:extLst>
                <a:ext uri="{FF2B5EF4-FFF2-40B4-BE49-F238E27FC236}">
                  <a16:creationId xmlns:a16="http://schemas.microsoft.com/office/drawing/2014/main" id="{D7543E8D-AF6F-4D14-8013-2861019514D3}"/>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562588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Assembly</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31</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45ECA811-ADFE-0A71-B1DE-A618F13BD80E}"/>
              </a:ext>
            </a:extLst>
          </p:cNvPr>
          <p:cNvPicPr>
            <a:picLocks noChangeAspect="1"/>
          </p:cNvPicPr>
          <p:nvPr/>
        </p:nvPicPr>
        <p:blipFill>
          <a:blip r:embed="rId5"/>
          <a:stretch>
            <a:fillRect/>
          </a:stretch>
        </p:blipFill>
        <p:spPr>
          <a:xfrm>
            <a:off x="1397352" y="1043623"/>
            <a:ext cx="6175755" cy="3312391"/>
          </a:xfrm>
          <a:prstGeom prst="rect">
            <a:avLst/>
          </a:prstGeom>
        </p:spPr>
      </p:pic>
      <p:grpSp>
        <p:nvGrpSpPr>
          <p:cNvPr id="12" name="群組 11">
            <a:extLst>
              <a:ext uri="{FF2B5EF4-FFF2-40B4-BE49-F238E27FC236}">
                <a16:creationId xmlns:a16="http://schemas.microsoft.com/office/drawing/2014/main" id="{304BDD9F-4D94-44DE-A19D-E726B50C6263}"/>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FB152BDB-70F9-45A2-B7C1-FEE104990202}"/>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9B6C12CA-5F67-4A59-B819-7236F90B42A9}"/>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092AA776-7D0F-46BB-9E38-8347F925148B}"/>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31</a:t>
                </a:fld>
                <a:endParaRPr lang="en-US" dirty="0">
                  <a:solidFill>
                    <a:schemeClr val="bg1"/>
                  </a:solidFill>
                </a:endParaRPr>
              </a:p>
            </p:txBody>
          </p:sp>
          <p:grpSp>
            <p:nvGrpSpPr>
              <p:cNvPr id="25" name="群組 24">
                <a:extLst>
                  <a:ext uri="{FF2B5EF4-FFF2-40B4-BE49-F238E27FC236}">
                    <a16:creationId xmlns:a16="http://schemas.microsoft.com/office/drawing/2014/main" id="{9D20CF6C-A784-43DF-9E7A-8CB0369FABB5}"/>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B69BAEEC-7455-444E-978B-E6C372F1D720}"/>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5F2C702D-9A92-4A3D-9B2B-A4F413D70E28}"/>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54B3F440-023A-4762-B014-BF8755482028}"/>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463526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Assembly</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32</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DD197E82-B325-253A-4478-DB43482F34F2}"/>
              </a:ext>
            </a:extLst>
          </p:cNvPr>
          <p:cNvPicPr>
            <a:picLocks noChangeAspect="1"/>
          </p:cNvPicPr>
          <p:nvPr/>
        </p:nvPicPr>
        <p:blipFill>
          <a:blip r:embed="rId5"/>
          <a:stretch>
            <a:fillRect/>
          </a:stretch>
        </p:blipFill>
        <p:spPr>
          <a:xfrm>
            <a:off x="1098237" y="933384"/>
            <a:ext cx="6235720" cy="3276732"/>
          </a:xfrm>
          <a:prstGeom prst="rect">
            <a:avLst/>
          </a:prstGeom>
        </p:spPr>
      </p:pic>
      <p:grpSp>
        <p:nvGrpSpPr>
          <p:cNvPr id="12" name="群組 11">
            <a:extLst>
              <a:ext uri="{FF2B5EF4-FFF2-40B4-BE49-F238E27FC236}">
                <a16:creationId xmlns:a16="http://schemas.microsoft.com/office/drawing/2014/main" id="{BEDB8EC5-8F73-4E85-B6F1-F2886D1F7782}"/>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322608B0-0DC2-4CF5-823D-85630050DF5E}"/>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4C74F268-79B9-419C-96AD-DAFC8A6B8613}"/>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56D699B4-431C-4F7D-95C6-915166244189}"/>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32</a:t>
                </a:fld>
                <a:endParaRPr lang="en-US" dirty="0">
                  <a:solidFill>
                    <a:schemeClr val="bg1"/>
                  </a:solidFill>
                </a:endParaRPr>
              </a:p>
            </p:txBody>
          </p:sp>
          <p:grpSp>
            <p:nvGrpSpPr>
              <p:cNvPr id="25" name="群組 24">
                <a:extLst>
                  <a:ext uri="{FF2B5EF4-FFF2-40B4-BE49-F238E27FC236}">
                    <a16:creationId xmlns:a16="http://schemas.microsoft.com/office/drawing/2014/main" id="{0B5816BD-0224-4416-8430-39C7B394889B}"/>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9ED838A7-7776-4DD6-A5DD-281E92EDE7B9}"/>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A0118028-69E6-4C10-95C1-BE5B378E14EF}"/>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851B51FE-89F4-47EC-B8E1-E375E94C3293}"/>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46828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Step</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33</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9C677C15-45FE-C707-CDC5-E4CC12E5AF09}"/>
              </a:ext>
            </a:extLst>
          </p:cNvPr>
          <p:cNvPicPr>
            <a:picLocks noChangeAspect="1"/>
          </p:cNvPicPr>
          <p:nvPr/>
        </p:nvPicPr>
        <p:blipFill>
          <a:blip r:embed="rId5"/>
          <a:stretch>
            <a:fillRect/>
          </a:stretch>
        </p:blipFill>
        <p:spPr>
          <a:xfrm>
            <a:off x="2853402" y="1022251"/>
            <a:ext cx="3093850" cy="3286565"/>
          </a:xfrm>
          <a:prstGeom prst="rect">
            <a:avLst/>
          </a:prstGeom>
        </p:spPr>
      </p:pic>
      <p:grpSp>
        <p:nvGrpSpPr>
          <p:cNvPr id="12" name="群組 11">
            <a:extLst>
              <a:ext uri="{FF2B5EF4-FFF2-40B4-BE49-F238E27FC236}">
                <a16:creationId xmlns:a16="http://schemas.microsoft.com/office/drawing/2014/main" id="{D5C4D671-3B13-4495-8D69-C3B553ED97D5}"/>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E932A1D8-2CB0-429C-A154-7FD2D30246C6}"/>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F7907A2F-EF12-40F2-88E5-41865C336568}"/>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8B5EFDAA-7F3E-4FF9-8B4E-8BCE68CAE66E}"/>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33</a:t>
                </a:fld>
                <a:endParaRPr lang="en-US" dirty="0">
                  <a:solidFill>
                    <a:schemeClr val="bg1"/>
                  </a:solidFill>
                </a:endParaRPr>
              </a:p>
            </p:txBody>
          </p:sp>
          <p:grpSp>
            <p:nvGrpSpPr>
              <p:cNvPr id="25" name="群組 24">
                <a:extLst>
                  <a:ext uri="{FF2B5EF4-FFF2-40B4-BE49-F238E27FC236}">
                    <a16:creationId xmlns:a16="http://schemas.microsoft.com/office/drawing/2014/main" id="{9D176EE9-C279-4272-BFE2-E9314E440400}"/>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F7A1B99F-C989-4E9F-BA8A-E42C8A9907D4}"/>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CA3D8528-5733-423D-A9E5-90B562AB4F30}"/>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2DB8B83C-F259-455E-A907-B12D67E5EC4C}"/>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101714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sz="3600" dirty="0">
                <a:solidFill>
                  <a:schemeClr val="tx1">
                    <a:lumMod val="50000"/>
                  </a:schemeClr>
                </a:solidFill>
                <a:latin typeface="Arial" panose="020B0604020202020204" pitchFamily="34" charset="0"/>
                <a:cs typeface="Arial" panose="020B0604020202020204" pitchFamily="34" charset="0"/>
              </a:rPr>
              <a:t>Interaction</a:t>
            </a: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34</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5" name="圖片 4">
            <a:extLst>
              <a:ext uri="{FF2B5EF4-FFF2-40B4-BE49-F238E27FC236}">
                <a16:creationId xmlns:a16="http://schemas.microsoft.com/office/drawing/2014/main" id="{6DE5596E-980D-EC59-2194-063AB0E6C169}"/>
              </a:ext>
            </a:extLst>
          </p:cNvPr>
          <p:cNvPicPr>
            <a:picLocks noChangeAspect="1"/>
          </p:cNvPicPr>
          <p:nvPr/>
        </p:nvPicPr>
        <p:blipFill>
          <a:blip r:embed="rId5"/>
          <a:stretch>
            <a:fillRect/>
          </a:stretch>
        </p:blipFill>
        <p:spPr>
          <a:xfrm>
            <a:off x="1369739" y="779871"/>
            <a:ext cx="6404521" cy="3839894"/>
          </a:xfrm>
          <a:prstGeom prst="rect">
            <a:avLst/>
          </a:prstGeom>
        </p:spPr>
      </p:pic>
      <p:grpSp>
        <p:nvGrpSpPr>
          <p:cNvPr id="12" name="群組 11">
            <a:extLst>
              <a:ext uri="{FF2B5EF4-FFF2-40B4-BE49-F238E27FC236}">
                <a16:creationId xmlns:a16="http://schemas.microsoft.com/office/drawing/2014/main" id="{AF05DE90-73E8-41B8-BA56-547398B7653A}"/>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58D9FF44-712A-4C4D-A395-88F2B7337839}"/>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AA357988-8B97-4EF6-9E80-4D6938633335}"/>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D8F277C1-064F-41DA-9D10-0368EC527A9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34</a:t>
                </a:fld>
                <a:endParaRPr lang="en-US" dirty="0">
                  <a:solidFill>
                    <a:schemeClr val="bg1"/>
                  </a:solidFill>
                </a:endParaRPr>
              </a:p>
            </p:txBody>
          </p:sp>
          <p:grpSp>
            <p:nvGrpSpPr>
              <p:cNvPr id="25" name="群組 24">
                <a:extLst>
                  <a:ext uri="{FF2B5EF4-FFF2-40B4-BE49-F238E27FC236}">
                    <a16:creationId xmlns:a16="http://schemas.microsoft.com/office/drawing/2014/main" id="{161583F7-D193-42E8-9BDE-4AF6F7C67F9D}"/>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49E8EC29-C344-4F73-A01E-8E8A2C11D94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9BAA910C-9F2F-4069-8888-5ADC2FC4EC42}"/>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A22AE71B-AEF1-4EC3-A2E3-0893C36CBD23}"/>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1591901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8724892" cy="498598"/>
          </a:xfrm>
        </p:spPr>
        <p:txBody>
          <a:bodyPr/>
          <a:lstStyle/>
          <a:p>
            <a:pPr algn="l"/>
            <a:r>
              <a:rPr lang="en-US" altLang="zh-TW" sz="3600" dirty="0" err="1">
                <a:solidFill>
                  <a:schemeClr val="tx1">
                    <a:lumMod val="50000"/>
                  </a:schemeClr>
                </a:solidFill>
                <a:latin typeface="Arial" panose="020B0604020202020204" pitchFamily="34" charset="0"/>
                <a:cs typeface="Arial" panose="020B0604020202020204" pitchFamily="34" charset="0"/>
              </a:rPr>
              <a:t>Load-B.C&amp;Displacement</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35</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C79C0266-C281-C93E-79E7-921717C0E6C5}"/>
              </a:ext>
            </a:extLst>
          </p:cNvPr>
          <p:cNvPicPr>
            <a:picLocks noChangeAspect="1"/>
          </p:cNvPicPr>
          <p:nvPr/>
        </p:nvPicPr>
        <p:blipFill>
          <a:blip r:embed="rId5"/>
          <a:stretch>
            <a:fillRect/>
          </a:stretch>
        </p:blipFill>
        <p:spPr>
          <a:xfrm>
            <a:off x="1276253" y="876886"/>
            <a:ext cx="6493801" cy="3556211"/>
          </a:xfrm>
          <a:prstGeom prst="rect">
            <a:avLst/>
          </a:prstGeom>
        </p:spPr>
      </p:pic>
      <p:grpSp>
        <p:nvGrpSpPr>
          <p:cNvPr id="12" name="群組 11">
            <a:extLst>
              <a:ext uri="{FF2B5EF4-FFF2-40B4-BE49-F238E27FC236}">
                <a16:creationId xmlns:a16="http://schemas.microsoft.com/office/drawing/2014/main" id="{DEE60C82-312E-427E-BF49-7C3187839922}"/>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EB85152A-6321-461A-914A-5F0D50B6214D}"/>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26E1E448-DE62-438E-8755-E0338FCC3D51}"/>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7CEEEEAA-4BEE-4E0A-A8AC-7C2DF7196391}"/>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35</a:t>
                </a:fld>
                <a:endParaRPr lang="en-US" dirty="0">
                  <a:solidFill>
                    <a:schemeClr val="bg1"/>
                  </a:solidFill>
                </a:endParaRPr>
              </a:p>
            </p:txBody>
          </p:sp>
          <p:grpSp>
            <p:nvGrpSpPr>
              <p:cNvPr id="25" name="群組 24">
                <a:extLst>
                  <a:ext uri="{FF2B5EF4-FFF2-40B4-BE49-F238E27FC236}">
                    <a16:creationId xmlns:a16="http://schemas.microsoft.com/office/drawing/2014/main" id="{84CED8FA-CAEB-4932-BDCA-E6925F133D39}"/>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E3035C6F-C729-46B7-B7EB-A06E341FDF07}"/>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A6D9DF80-D659-4B51-868B-4B1BE9790582}"/>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139826C9-24DA-46AC-8C8D-1E2C8F72C7B6}"/>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73006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322812"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Load-Amplitude</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36</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5" name="圖片 4">
            <a:extLst>
              <a:ext uri="{FF2B5EF4-FFF2-40B4-BE49-F238E27FC236}">
                <a16:creationId xmlns:a16="http://schemas.microsoft.com/office/drawing/2014/main" id="{EC26090D-3DAC-6A6E-4092-1403F5FC63C9}"/>
              </a:ext>
            </a:extLst>
          </p:cNvPr>
          <p:cNvPicPr>
            <a:picLocks noChangeAspect="1"/>
          </p:cNvPicPr>
          <p:nvPr/>
        </p:nvPicPr>
        <p:blipFill>
          <a:blip r:embed="rId5"/>
          <a:stretch>
            <a:fillRect/>
          </a:stretch>
        </p:blipFill>
        <p:spPr>
          <a:xfrm>
            <a:off x="3662203" y="928468"/>
            <a:ext cx="1474882" cy="3727352"/>
          </a:xfrm>
          <a:prstGeom prst="rect">
            <a:avLst/>
          </a:prstGeom>
        </p:spPr>
      </p:pic>
      <p:grpSp>
        <p:nvGrpSpPr>
          <p:cNvPr id="12" name="群組 11">
            <a:extLst>
              <a:ext uri="{FF2B5EF4-FFF2-40B4-BE49-F238E27FC236}">
                <a16:creationId xmlns:a16="http://schemas.microsoft.com/office/drawing/2014/main" id="{6A124102-10E5-47D9-BFA4-B791BD0A5841}"/>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BB439095-88DB-4097-9D4F-910A31D6CAC4}"/>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CC2F33FB-2B64-497E-8261-F2B5CE800AD3}"/>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5148901F-2F2A-4D97-B604-B8ACC2C6B5AE}"/>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36</a:t>
                </a:fld>
                <a:endParaRPr lang="en-US" dirty="0">
                  <a:solidFill>
                    <a:schemeClr val="bg1"/>
                  </a:solidFill>
                </a:endParaRPr>
              </a:p>
            </p:txBody>
          </p:sp>
          <p:grpSp>
            <p:nvGrpSpPr>
              <p:cNvPr id="25" name="群組 24">
                <a:extLst>
                  <a:ext uri="{FF2B5EF4-FFF2-40B4-BE49-F238E27FC236}">
                    <a16:creationId xmlns:a16="http://schemas.microsoft.com/office/drawing/2014/main" id="{4C66A85D-6EE9-490A-9F45-1ED868192482}"/>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1424DFD9-A7D8-4373-B2DF-771A7EEDCE80}"/>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02A5479B-BD68-4B4E-A5CF-7EBC7A60ABB8}"/>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A4B504D1-D1CC-4121-995C-DC315508B7C1}"/>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1233968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Mesh</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37</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5" name="圖片 4">
            <a:extLst>
              <a:ext uri="{FF2B5EF4-FFF2-40B4-BE49-F238E27FC236}">
                <a16:creationId xmlns:a16="http://schemas.microsoft.com/office/drawing/2014/main" id="{6782D30F-0371-F255-55F7-A59DB5261FB1}"/>
              </a:ext>
            </a:extLst>
          </p:cNvPr>
          <p:cNvPicPr>
            <a:picLocks noChangeAspect="1"/>
          </p:cNvPicPr>
          <p:nvPr/>
        </p:nvPicPr>
        <p:blipFill>
          <a:blip r:embed="rId5"/>
          <a:stretch>
            <a:fillRect/>
          </a:stretch>
        </p:blipFill>
        <p:spPr>
          <a:xfrm>
            <a:off x="1330594" y="771213"/>
            <a:ext cx="6482811" cy="3886786"/>
          </a:xfrm>
          <a:prstGeom prst="rect">
            <a:avLst/>
          </a:prstGeom>
        </p:spPr>
      </p:pic>
      <p:grpSp>
        <p:nvGrpSpPr>
          <p:cNvPr id="12" name="群組 11">
            <a:extLst>
              <a:ext uri="{FF2B5EF4-FFF2-40B4-BE49-F238E27FC236}">
                <a16:creationId xmlns:a16="http://schemas.microsoft.com/office/drawing/2014/main" id="{F773E1FC-DB20-477C-9841-56D8D90BA80F}"/>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A9F96DF0-4411-487A-BDE0-34B75229387C}"/>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1644AEF7-BAB4-440A-88D6-35A69B3B11DB}"/>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28EDA2AB-7E34-4116-A14E-5ABD84BC4327}"/>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37</a:t>
                </a:fld>
                <a:endParaRPr lang="en-US" dirty="0">
                  <a:solidFill>
                    <a:schemeClr val="bg1"/>
                  </a:solidFill>
                </a:endParaRPr>
              </a:p>
            </p:txBody>
          </p:sp>
          <p:grpSp>
            <p:nvGrpSpPr>
              <p:cNvPr id="25" name="群組 24">
                <a:extLst>
                  <a:ext uri="{FF2B5EF4-FFF2-40B4-BE49-F238E27FC236}">
                    <a16:creationId xmlns:a16="http://schemas.microsoft.com/office/drawing/2014/main" id="{9E74B749-6D25-49CC-B7C7-F7159F47BE92}"/>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18029779-3A08-4B9D-B082-6AE02B067654}"/>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D3735A56-A36C-4A11-9123-FF6A379C6476}"/>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579A467A-ECF1-4E4E-BBC3-92C61BCE60FD}"/>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64246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Mesh</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38</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5" name="圖片 4">
            <a:extLst>
              <a:ext uri="{FF2B5EF4-FFF2-40B4-BE49-F238E27FC236}">
                <a16:creationId xmlns:a16="http://schemas.microsoft.com/office/drawing/2014/main" id="{87BF5226-2BB4-F424-BDC5-5F462F944506}"/>
              </a:ext>
            </a:extLst>
          </p:cNvPr>
          <p:cNvPicPr>
            <a:picLocks noChangeAspect="1"/>
          </p:cNvPicPr>
          <p:nvPr/>
        </p:nvPicPr>
        <p:blipFill>
          <a:blip r:embed="rId5"/>
          <a:stretch>
            <a:fillRect/>
          </a:stretch>
        </p:blipFill>
        <p:spPr>
          <a:xfrm>
            <a:off x="1417385" y="887724"/>
            <a:ext cx="6309230" cy="3754399"/>
          </a:xfrm>
          <a:prstGeom prst="rect">
            <a:avLst/>
          </a:prstGeom>
        </p:spPr>
      </p:pic>
      <p:grpSp>
        <p:nvGrpSpPr>
          <p:cNvPr id="12" name="群組 11">
            <a:extLst>
              <a:ext uri="{FF2B5EF4-FFF2-40B4-BE49-F238E27FC236}">
                <a16:creationId xmlns:a16="http://schemas.microsoft.com/office/drawing/2014/main" id="{DCE45919-B771-4F20-B8EC-EFBC961FCE6F}"/>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7727BC40-6DA4-49C3-BDF5-DDA4328E22B5}"/>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DA14C77E-83ED-464F-9E30-79C7E2F64F54}"/>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1AA1C596-D4B8-41AF-AB9E-418655706B9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38</a:t>
                </a:fld>
                <a:endParaRPr lang="en-US" dirty="0">
                  <a:solidFill>
                    <a:schemeClr val="bg1"/>
                  </a:solidFill>
                </a:endParaRPr>
              </a:p>
            </p:txBody>
          </p:sp>
          <p:grpSp>
            <p:nvGrpSpPr>
              <p:cNvPr id="25" name="群組 24">
                <a:extLst>
                  <a:ext uri="{FF2B5EF4-FFF2-40B4-BE49-F238E27FC236}">
                    <a16:creationId xmlns:a16="http://schemas.microsoft.com/office/drawing/2014/main" id="{05A058D6-B7E2-490F-802E-E55753D3B1B1}"/>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D064F720-E044-4C26-A1E7-ACA40278FBEA}"/>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D236A33B-D236-40A0-8CC0-B819CED088E6}"/>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8CBFADD3-7C93-4A5B-AD1C-37DA039BED14}"/>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1652871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364168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Job</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39</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323C04B2-7BD8-7927-2FDF-13866634F16C}"/>
              </a:ext>
            </a:extLst>
          </p:cNvPr>
          <p:cNvPicPr>
            <a:picLocks noChangeAspect="1"/>
          </p:cNvPicPr>
          <p:nvPr/>
        </p:nvPicPr>
        <p:blipFill>
          <a:blip r:embed="rId5"/>
          <a:stretch>
            <a:fillRect/>
          </a:stretch>
        </p:blipFill>
        <p:spPr>
          <a:xfrm>
            <a:off x="2905658" y="1094770"/>
            <a:ext cx="3078583" cy="3239672"/>
          </a:xfrm>
          <a:prstGeom prst="rect">
            <a:avLst/>
          </a:prstGeom>
        </p:spPr>
      </p:pic>
      <p:grpSp>
        <p:nvGrpSpPr>
          <p:cNvPr id="12" name="群組 11">
            <a:extLst>
              <a:ext uri="{FF2B5EF4-FFF2-40B4-BE49-F238E27FC236}">
                <a16:creationId xmlns:a16="http://schemas.microsoft.com/office/drawing/2014/main" id="{2140F3BE-DDCB-4FE8-9787-F11835FCDC5E}"/>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AFF20665-B3B9-495D-A1ED-CF417CD9F711}"/>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7CE667D2-5725-498A-81B8-F5FE832E5031}"/>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99017F4C-1703-412D-B86E-D5E4640F838E}"/>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39</a:t>
                </a:fld>
                <a:endParaRPr lang="en-US" dirty="0">
                  <a:solidFill>
                    <a:schemeClr val="bg1"/>
                  </a:solidFill>
                </a:endParaRPr>
              </a:p>
            </p:txBody>
          </p:sp>
          <p:grpSp>
            <p:nvGrpSpPr>
              <p:cNvPr id="25" name="群組 24">
                <a:extLst>
                  <a:ext uri="{FF2B5EF4-FFF2-40B4-BE49-F238E27FC236}">
                    <a16:creationId xmlns:a16="http://schemas.microsoft.com/office/drawing/2014/main" id="{C43A7A10-84F1-463C-B5B5-59559531C01C}"/>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7878AB10-20EF-4AF6-9A1F-B4FB685A30D3}"/>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2224F5FA-1DA6-4C7B-AB23-24E935E7515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F5A72545-A2CF-4346-B6FE-02D664AB70C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309916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83607"/>
            <a:ext cx="9845373" cy="498598"/>
          </a:xfrm>
        </p:spPr>
        <p:txBody>
          <a:bodyPr/>
          <a:lstStyle/>
          <a:p>
            <a:pPr algn="just" defTabSz="914400" hangingPunct="0">
              <a:spcBef>
                <a:spcPts val="563"/>
              </a:spcBef>
              <a:defRPr/>
            </a:pPr>
            <a:r>
              <a:rPr lang="en-US" altLang="zh-TW" sz="3600" b="1" kern="0" dirty="0">
                <a:solidFill>
                  <a:schemeClr val="tx1">
                    <a:lumMod val="50000"/>
                  </a:schemeClr>
                </a:solidFill>
                <a:latin typeface="Arial" panose="020B0604020202020204" pitchFamily="34" charset="0"/>
                <a:cs typeface="Arial" panose="020B0604020202020204" pitchFamily="34" charset="0"/>
              </a:rPr>
              <a:t>How to analyze the structure?</a:t>
            </a:r>
          </a:p>
        </p:txBody>
      </p:sp>
      <p:grpSp>
        <p:nvGrpSpPr>
          <p:cNvPr id="11" name="群組 10">
            <a:extLst>
              <a:ext uri="{FF2B5EF4-FFF2-40B4-BE49-F238E27FC236}">
                <a16:creationId xmlns:a16="http://schemas.microsoft.com/office/drawing/2014/main" id="{1732584B-4CF2-4B9F-9EE4-2A1D587F46CB}"/>
              </a:ext>
            </a:extLst>
          </p:cNvPr>
          <p:cNvGrpSpPr/>
          <p:nvPr/>
        </p:nvGrpSpPr>
        <p:grpSpPr>
          <a:xfrm>
            <a:off x="172644" y="830545"/>
            <a:ext cx="3469036" cy="3795686"/>
            <a:chOff x="85009" y="858760"/>
            <a:chExt cx="3469036" cy="3795686"/>
          </a:xfrm>
        </p:grpSpPr>
        <p:sp>
          <p:nvSpPr>
            <p:cNvPr id="13" name="矩形 12">
              <a:extLst>
                <a:ext uri="{FF2B5EF4-FFF2-40B4-BE49-F238E27FC236}">
                  <a16:creationId xmlns:a16="http://schemas.microsoft.com/office/drawing/2014/main" id="{3B3D6FB3-557B-4843-AB07-4997FD88BD17}"/>
                </a:ext>
              </a:extLst>
            </p:cNvPr>
            <p:cNvSpPr/>
            <p:nvPr/>
          </p:nvSpPr>
          <p:spPr>
            <a:xfrm>
              <a:off x="124657" y="1424659"/>
              <a:ext cx="3429388" cy="3229787"/>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15" name="群組 14">
              <a:extLst>
                <a:ext uri="{FF2B5EF4-FFF2-40B4-BE49-F238E27FC236}">
                  <a16:creationId xmlns:a16="http://schemas.microsoft.com/office/drawing/2014/main" id="{0DE25E16-1121-4E87-8538-73FF0BFB6B8D}"/>
                </a:ext>
              </a:extLst>
            </p:cNvPr>
            <p:cNvGrpSpPr/>
            <p:nvPr/>
          </p:nvGrpSpPr>
          <p:grpSpPr>
            <a:xfrm>
              <a:off x="85009" y="858760"/>
              <a:ext cx="3469036" cy="565899"/>
              <a:chOff x="0" y="1054393"/>
              <a:chExt cx="3469036" cy="565899"/>
            </a:xfrm>
          </p:grpSpPr>
          <p:sp>
            <p:nvSpPr>
              <p:cNvPr id="28" name="矩形 27">
                <a:extLst>
                  <a:ext uri="{FF2B5EF4-FFF2-40B4-BE49-F238E27FC236}">
                    <a16:creationId xmlns:a16="http://schemas.microsoft.com/office/drawing/2014/main" id="{739613C0-9412-40E9-B990-889792444AE8}"/>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Text Placeholder 9">
                <a:extLst>
                  <a:ext uri="{FF2B5EF4-FFF2-40B4-BE49-F238E27FC236}">
                    <a16:creationId xmlns:a16="http://schemas.microsoft.com/office/drawing/2014/main" id="{E59A3FA8-3987-4A78-87AF-67236A21C4FA}"/>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grpSp>
          <p:nvGrpSpPr>
            <p:cNvPr id="16" name="群組 15">
              <a:extLst>
                <a:ext uri="{FF2B5EF4-FFF2-40B4-BE49-F238E27FC236}">
                  <a16:creationId xmlns:a16="http://schemas.microsoft.com/office/drawing/2014/main" id="{C9E30EB8-AC84-41FA-A988-A2C1377B6EBE}"/>
                </a:ext>
              </a:extLst>
            </p:cNvPr>
            <p:cNvGrpSpPr/>
            <p:nvPr/>
          </p:nvGrpSpPr>
          <p:grpSpPr>
            <a:xfrm>
              <a:off x="792681" y="1573931"/>
              <a:ext cx="2001902" cy="777764"/>
              <a:chOff x="2068285" y="2621027"/>
              <a:chExt cx="2001902" cy="777764"/>
            </a:xfrm>
          </p:grpSpPr>
          <p:sp>
            <p:nvSpPr>
              <p:cNvPr id="26" name="矩形 25">
                <a:extLst>
                  <a:ext uri="{FF2B5EF4-FFF2-40B4-BE49-F238E27FC236}">
                    <a16:creationId xmlns:a16="http://schemas.microsoft.com/office/drawing/2014/main" id="{CC8F435E-D635-43FA-9006-D85DCBA141F2}"/>
                  </a:ext>
                </a:extLst>
              </p:cNvPr>
              <p:cNvSpPr/>
              <p:nvPr/>
            </p:nvSpPr>
            <p:spPr>
              <a:xfrm>
                <a:off x="2068285" y="2621027"/>
                <a:ext cx="2001902" cy="7777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Text Placeholder 9">
                <a:extLst>
                  <a:ext uri="{FF2B5EF4-FFF2-40B4-BE49-F238E27FC236}">
                    <a16:creationId xmlns:a16="http://schemas.microsoft.com/office/drawing/2014/main" id="{1401BF5A-010A-470B-83D8-8BD8D2F46F28}"/>
                  </a:ext>
                </a:extLst>
              </p:cNvPr>
              <p:cNvSpPr txBox="1">
                <a:spLocks/>
              </p:cNvSpPr>
              <p:nvPr/>
            </p:nvSpPr>
            <p:spPr>
              <a:xfrm>
                <a:off x="2180629" y="2710755"/>
                <a:ext cx="177721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Why we use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p>
            </p:txBody>
          </p:sp>
        </p:grpSp>
        <p:grpSp>
          <p:nvGrpSpPr>
            <p:cNvPr id="17" name="群組 16">
              <a:extLst>
                <a:ext uri="{FF2B5EF4-FFF2-40B4-BE49-F238E27FC236}">
                  <a16:creationId xmlns:a16="http://schemas.microsoft.com/office/drawing/2014/main" id="{36D06D00-A8EE-4F07-9AE8-8700A8250F77}"/>
                </a:ext>
              </a:extLst>
            </p:cNvPr>
            <p:cNvGrpSpPr/>
            <p:nvPr/>
          </p:nvGrpSpPr>
          <p:grpSpPr>
            <a:xfrm>
              <a:off x="309395" y="2779086"/>
              <a:ext cx="2968472" cy="754819"/>
              <a:chOff x="156124" y="2832750"/>
              <a:chExt cx="2968472" cy="754819"/>
            </a:xfrm>
          </p:grpSpPr>
          <p:sp>
            <p:nvSpPr>
              <p:cNvPr id="24" name="矩形 23">
                <a:extLst>
                  <a:ext uri="{FF2B5EF4-FFF2-40B4-BE49-F238E27FC236}">
                    <a16:creationId xmlns:a16="http://schemas.microsoft.com/office/drawing/2014/main" id="{DAB0BD8C-41CF-4C3B-88F6-9A59BB773A2F}"/>
                  </a:ext>
                </a:extLst>
              </p:cNvPr>
              <p:cNvSpPr/>
              <p:nvPr/>
            </p:nvSpPr>
            <p:spPr>
              <a:xfrm>
                <a:off x="505857" y="2832750"/>
                <a:ext cx="2312974" cy="7548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Text Placeholder 9">
                <a:extLst>
                  <a:ext uri="{FF2B5EF4-FFF2-40B4-BE49-F238E27FC236}">
                    <a16:creationId xmlns:a16="http://schemas.microsoft.com/office/drawing/2014/main" id="{F09CB796-C91B-48D0-BB20-8F04BA5C5DA8}"/>
                  </a:ext>
                </a:extLst>
              </p:cNvPr>
              <p:cNvSpPr txBox="1">
                <a:spLocks/>
              </p:cNvSpPr>
              <p:nvPr/>
            </p:nvSpPr>
            <p:spPr>
              <a:xfrm>
                <a:off x="156124" y="2911557"/>
                <a:ext cx="296847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How to simulate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sp>
          <p:nvSpPr>
            <p:cNvPr id="18" name="Text Placeholder 9">
              <a:extLst>
                <a:ext uri="{FF2B5EF4-FFF2-40B4-BE49-F238E27FC236}">
                  <a16:creationId xmlns:a16="http://schemas.microsoft.com/office/drawing/2014/main" id="{BFA15E42-756C-47A3-93CE-57A9E8876CEA}"/>
                </a:ext>
              </a:extLst>
            </p:cNvPr>
            <p:cNvSpPr txBox="1">
              <a:spLocks/>
            </p:cNvSpPr>
            <p:nvPr/>
          </p:nvSpPr>
          <p:spPr>
            <a:xfrm>
              <a:off x="1405053" y="3792689"/>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grpSp>
          <p:nvGrpSpPr>
            <p:cNvPr id="19" name="群組 18">
              <a:extLst>
                <a:ext uri="{FF2B5EF4-FFF2-40B4-BE49-F238E27FC236}">
                  <a16:creationId xmlns:a16="http://schemas.microsoft.com/office/drawing/2014/main" id="{F883DD05-1032-476D-BDBC-76177045EB32}"/>
                </a:ext>
              </a:extLst>
            </p:cNvPr>
            <p:cNvGrpSpPr/>
            <p:nvPr/>
          </p:nvGrpSpPr>
          <p:grpSpPr>
            <a:xfrm>
              <a:off x="659126" y="3972769"/>
              <a:ext cx="2312974" cy="521218"/>
              <a:chOff x="510357" y="3363734"/>
              <a:chExt cx="2312974" cy="521218"/>
            </a:xfrm>
          </p:grpSpPr>
          <p:sp>
            <p:nvSpPr>
              <p:cNvPr id="22" name="矩形 21">
                <a:extLst>
                  <a:ext uri="{FF2B5EF4-FFF2-40B4-BE49-F238E27FC236}">
                    <a16:creationId xmlns:a16="http://schemas.microsoft.com/office/drawing/2014/main" id="{005F6CCA-675F-4B06-A625-9BDE028C610F}"/>
                  </a:ext>
                </a:extLst>
              </p:cNvPr>
              <p:cNvSpPr/>
              <p:nvPr/>
            </p:nvSpPr>
            <p:spPr>
              <a:xfrm>
                <a:off x="510357" y="3363734"/>
                <a:ext cx="2312974" cy="5212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 Placeholder 9">
                <a:extLst>
                  <a:ext uri="{FF2B5EF4-FFF2-40B4-BE49-F238E27FC236}">
                    <a16:creationId xmlns:a16="http://schemas.microsoft.com/office/drawing/2014/main" id="{42F66D74-FC15-43E9-8B5F-E9BDC76E05E5}"/>
                  </a:ext>
                </a:extLst>
              </p:cNvPr>
              <p:cNvSpPr txBox="1">
                <a:spLocks/>
              </p:cNvSpPr>
              <p:nvPr/>
            </p:nvSpPr>
            <p:spPr>
              <a:xfrm>
                <a:off x="748527" y="3503114"/>
                <a:ext cx="1897288"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Takeda Model</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cxnSp>
          <p:nvCxnSpPr>
            <p:cNvPr id="20" name="直線單箭頭接點 19">
              <a:extLst>
                <a:ext uri="{FF2B5EF4-FFF2-40B4-BE49-F238E27FC236}">
                  <a16:creationId xmlns:a16="http://schemas.microsoft.com/office/drawing/2014/main" id="{CDEBBF41-3381-4E44-ABD9-78370C7899F7}"/>
                </a:ext>
              </a:extLst>
            </p:cNvPr>
            <p:cNvCxnSpPr>
              <a:cxnSpLocks/>
            </p:cNvCxnSpPr>
            <p:nvPr/>
          </p:nvCxnSpPr>
          <p:spPr>
            <a:xfrm>
              <a:off x="1780459" y="2392937"/>
              <a:ext cx="0" cy="37140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F56B121-A868-4E2F-B38A-A41CC9143703}"/>
                </a:ext>
              </a:extLst>
            </p:cNvPr>
            <p:cNvCxnSpPr>
              <a:cxnSpLocks/>
            </p:cNvCxnSpPr>
            <p:nvPr/>
          </p:nvCxnSpPr>
          <p:spPr>
            <a:xfrm>
              <a:off x="1780459" y="3578875"/>
              <a:ext cx="0" cy="371409"/>
            </a:xfrm>
            <a:prstGeom prst="straightConnector1">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5" name="Picture 4" descr="國立中央大學教學研究綜合大樓暨大禮堂 | 建築師雜誌">
            <a:extLst>
              <a:ext uri="{FF2B5EF4-FFF2-40B4-BE49-F238E27FC236}">
                <a16:creationId xmlns:a16="http://schemas.microsoft.com/office/drawing/2014/main" id="{A19B2D10-89C7-4723-B712-990D17864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640" y="998572"/>
            <a:ext cx="5256898" cy="3504597"/>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群組 30">
            <a:extLst>
              <a:ext uri="{FF2B5EF4-FFF2-40B4-BE49-F238E27FC236}">
                <a16:creationId xmlns:a16="http://schemas.microsoft.com/office/drawing/2014/main" id="{5D6D7A85-F216-4C1E-A86F-FB3D5A0810A6}"/>
              </a:ext>
            </a:extLst>
          </p:cNvPr>
          <p:cNvGrpSpPr/>
          <p:nvPr/>
        </p:nvGrpSpPr>
        <p:grpSpPr>
          <a:xfrm>
            <a:off x="0" y="4817432"/>
            <a:ext cx="9144000" cy="573929"/>
            <a:chOff x="0" y="4817432"/>
            <a:chExt cx="9144000" cy="573929"/>
          </a:xfrm>
        </p:grpSpPr>
        <p:grpSp>
          <p:nvGrpSpPr>
            <p:cNvPr id="32" name="群組 31">
              <a:extLst>
                <a:ext uri="{FF2B5EF4-FFF2-40B4-BE49-F238E27FC236}">
                  <a16:creationId xmlns:a16="http://schemas.microsoft.com/office/drawing/2014/main" id="{57057390-DC4D-4419-9904-DBB446CF04F5}"/>
                </a:ext>
              </a:extLst>
            </p:cNvPr>
            <p:cNvGrpSpPr/>
            <p:nvPr/>
          </p:nvGrpSpPr>
          <p:grpSpPr>
            <a:xfrm>
              <a:off x="0" y="4817432"/>
              <a:ext cx="9144000" cy="573929"/>
              <a:chOff x="0" y="4817432"/>
              <a:chExt cx="9144000" cy="573929"/>
            </a:xfrm>
          </p:grpSpPr>
          <p:sp>
            <p:nvSpPr>
              <p:cNvPr id="34" name="矩形 33">
                <a:extLst>
                  <a:ext uri="{FF2B5EF4-FFF2-40B4-BE49-F238E27FC236}">
                    <a16:creationId xmlns:a16="http://schemas.microsoft.com/office/drawing/2014/main" id="{7A074C55-1E3B-421B-883A-937C87B2FD4F}"/>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投影片編號版面配置區 4">
                <a:extLst>
                  <a:ext uri="{FF2B5EF4-FFF2-40B4-BE49-F238E27FC236}">
                    <a16:creationId xmlns:a16="http://schemas.microsoft.com/office/drawing/2014/main" id="{B80F9FAE-CAF5-4E09-AEA0-02EF0C528F8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a:t>
                </a:fld>
                <a:endParaRPr lang="en-US" dirty="0">
                  <a:solidFill>
                    <a:schemeClr val="bg1"/>
                  </a:solidFill>
                </a:endParaRPr>
              </a:p>
            </p:txBody>
          </p:sp>
          <p:grpSp>
            <p:nvGrpSpPr>
              <p:cNvPr id="37" name="群組 36">
                <a:extLst>
                  <a:ext uri="{FF2B5EF4-FFF2-40B4-BE49-F238E27FC236}">
                    <a16:creationId xmlns:a16="http://schemas.microsoft.com/office/drawing/2014/main" id="{863052AD-6FC1-465D-9EB5-25CFFA84C864}"/>
                  </a:ext>
                </a:extLst>
              </p:cNvPr>
              <p:cNvGrpSpPr/>
              <p:nvPr/>
            </p:nvGrpSpPr>
            <p:grpSpPr>
              <a:xfrm>
                <a:off x="0" y="4817432"/>
                <a:ext cx="976695" cy="372600"/>
                <a:chOff x="0" y="4817432"/>
                <a:chExt cx="976695" cy="372600"/>
              </a:xfrm>
            </p:grpSpPr>
            <p:pic>
              <p:nvPicPr>
                <p:cNvPr id="38" name="Picture 2" descr="國立中央大學 - 2014 Open House Day 開放參觀日｜Accupass 活動通">
                  <a:extLst>
                    <a:ext uri="{FF2B5EF4-FFF2-40B4-BE49-F238E27FC236}">
                      <a16:creationId xmlns:a16="http://schemas.microsoft.com/office/drawing/2014/main" id="{163C193C-AFE4-4D37-AACB-9415910AB444}"/>
                    </a:ext>
                  </a:extLst>
                </p:cNvPr>
                <p:cNvPicPr>
                  <a:picLocks noChangeAspect="1" noChangeArrowheads="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90A648FF-C273-4AD1-9BD2-FB224A69CBB8}"/>
                    </a:ext>
                  </a:extLst>
                </p:cNvPr>
                <p:cNvPicPr>
                  <a:picLocks noChangeAspect="1"/>
                </p:cNvPicPr>
                <p:nvPr/>
              </p:nvPicPr>
              <p:blipFill>
                <a:blip r:embed="rId5"/>
                <a:stretch>
                  <a:fillRect/>
                </a:stretch>
              </p:blipFill>
              <p:spPr>
                <a:xfrm>
                  <a:off x="324301" y="4853813"/>
                  <a:ext cx="652394" cy="282881"/>
                </a:xfrm>
                <a:prstGeom prst="rect">
                  <a:avLst/>
                </a:prstGeom>
              </p:spPr>
            </p:pic>
          </p:grpSp>
        </p:grpSp>
        <p:sp>
          <p:nvSpPr>
            <p:cNvPr id="33" name="Text Placeholder 9">
              <a:extLst>
                <a:ext uri="{FF2B5EF4-FFF2-40B4-BE49-F238E27FC236}">
                  <a16:creationId xmlns:a16="http://schemas.microsoft.com/office/drawing/2014/main" id="{FA388883-AA2B-422E-9558-262016DE08AB}"/>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018677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83607"/>
            <a:ext cx="8246591"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Job-Total increment</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40</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D51D1715-C21E-6493-D97D-C1A5021232D0}"/>
              </a:ext>
            </a:extLst>
          </p:cNvPr>
          <p:cNvPicPr>
            <a:picLocks noChangeAspect="1"/>
          </p:cNvPicPr>
          <p:nvPr/>
        </p:nvPicPr>
        <p:blipFill>
          <a:blip r:embed="rId5"/>
          <a:stretch>
            <a:fillRect/>
          </a:stretch>
        </p:blipFill>
        <p:spPr>
          <a:xfrm>
            <a:off x="1884028" y="975195"/>
            <a:ext cx="4519578" cy="3478823"/>
          </a:xfrm>
          <a:prstGeom prst="rect">
            <a:avLst/>
          </a:prstGeom>
        </p:spPr>
      </p:pic>
      <p:grpSp>
        <p:nvGrpSpPr>
          <p:cNvPr id="12" name="群組 11">
            <a:extLst>
              <a:ext uri="{FF2B5EF4-FFF2-40B4-BE49-F238E27FC236}">
                <a16:creationId xmlns:a16="http://schemas.microsoft.com/office/drawing/2014/main" id="{E2E92CE8-AE1F-4181-8B27-7B0187D330AE}"/>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C301047B-1E4C-447C-92B7-DED0FB0DA2B1}"/>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DD211AB2-93A7-4EF7-9579-DD402336F7CA}"/>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264B438B-D588-4C80-8A9E-B2FE469B2974}"/>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40</a:t>
                </a:fld>
                <a:endParaRPr lang="en-US" dirty="0">
                  <a:solidFill>
                    <a:schemeClr val="bg1"/>
                  </a:solidFill>
                </a:endParaRPr>
              </a:p>
            </p:txBody>
          </p:sp>
          <p:grpSp>
            <p:nvGrpSpPr>
              <p:cNvPr id="25" name="群組 24">
                <a:extLst>
                  <a:ext uri="{FF2B5EF4-FFF2-40B4-BE49-F238E27FC236}">
                    <a16:creationId xmlns:a16="http://schemas.microsoft.com/office/drawing/2014/main" id="{5D1C3C30-125B-4E42-8BD3-1367054092CE}"/>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34038B6E-1583-44DF-8924-D2E8F4D154E8}"/>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0DA27DC8-58F6-406A-995F-92DD2874E9DF}"/>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3259CE0C-847E-4738-B140-D984B752F8C3}"/>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405024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801114"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Visualization-Stress</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41</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E95688DC-D1DC-AE70-CD0C-99916A9792D4}"/>
              </a:ext>
            </a:extLst>
          </p:cNvPr>
          <p:cNvPicPr>
            <a:picLocks noChangeAspect="1"/>
          </p:cNvPicPr>
          <p:nvPr/>
        </p:nvPicPr>
        <p:blipFill>
          <a:blip r:embed="rId5"/>
          <a:stretch>
            <a:fillRect/>
          </a:stretch>
        </p:blipFill>
        <p:spPr>
          <a:xfrm>
            <a:off x="1728214" y="743019"/>
            <a:ext cx="5687571" cy="3913599"/>
          </a:xfrm>
          <a:prstGeom prst="rect">
            <a:avLst/>
          </a:prstGeom>
        </p:spPr>
      </p:pic>
      <p:grpSp>
        <p:nvGrpSpPr>
          <p:cNvPr id="12" name="群組 11">
            <a:extLst>
              <a:ext uri="{FF2B5EF4-FFF2-40B4-BE49-F238E27FC236}">
                <a16:creationId xmlns:a16="http://schemas.microsoft.com/office/drawing/2014/main" id="{A1393F95-BD84-4DEC-B9F5-D836C3A3B7EA}"/>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040C6F11-9371-4116-A6E1-22A394A3D5A9}"/>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D52C8394-A881-414A-81C6-4C73A876B4D8}"/>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A1D7C836-4027-4A67-AC80-EC5468E17EE4}"/>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41</a:t>
                </a:fld>
                <a:endParaRPr lang="en-US" dirty="0">
                  <a:solidFill>
                    <a:schemeClr val="bg1"/>
                  </a:solidFill>
                </a:endParaRPr>
              </a:p>
            </p:txBody>
          </p:sp>
          <p:grpSp>
            <p:nvGrpSpPr>
              <p:cNvPr id="25" name="群組 24">
                <a:extLst>
                  <a:ext uri="{FF2B5EF4-FFF2-40B4-BE49-F238E27FC236}">
                    <a16:creationId xmlns:a16="http://schemas.microsoft.com/office/drawing/2014/main" id="{E3FCC63B-71E1-4214-BE5A-FFB3AB54C23D}"/>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63601E26-F62C-49F6-A80B-0C71D6DA6E03}"/>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8AC7B80D-B672-458A-B4A1-B17695656C87}"/>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74ECE4CA-F613-4A4C-A5BF-2169474113C2}"/>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351034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801114"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Visualization-Bottom shear</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42</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4" name="圖片 3">
            <a:extLst>
              <a:ext uri="{FF2B5EF4-FFF2-40B4-BE49-F238E27FC236}">
                <a16:creationId xmlns:a16="http://schemas.microsoft.com/office/drawing/2014/main" id="{6933B62D-22D3-9C98-00D9-787ACBFAF666}"/>
              </a:ext>
            </a:extLst>
          </p:cNvPr>
          <p:cNvPicPr>
            <a:picLocks noChangeAspect="1"/>
          </p:cNvPicPr>
          <p:nvPr/>
        </p:nvPicPr>
        <p:blipFill>
          <a:blip r:embed="rId5"/>
          <a:stretch>
            <a:fillRect/>
          </a:stretch>
        </p:blipFill>
        <p:spPr>
          <a:xfrm>
            <a:off x="1920467" y="703723"/>
            <a:ext cx="5303066" cy="3646701"/>
          </a:xfrm>
          <a:prstGeom prst="rect">
            <a:avLst/>
          </a:prstGeom>
        </p:spPr>
      </p:pic>
      <p:sp>
        <p:nvSpPr>
          <p:cNvPr id="5" name="文字方塊 4">
            <a:extLst>
              <a:ext uri="{FF2B5EF4-FFF2-40B4-BE49-F238E27FC236}">
                <a16:creationId xmlns:a16="http://schemas.microsoft.com/office/drawing/2014/main" id="{2BD17EAF-0F05-F7C1-EEDE-B7A57116EBB6}"/>
              </a:ext>
            </a:extLst>
          </p:cNvPr>
          <p:cNvSpPr txBox="1"/>
          <p:nvPr/>
        </p:nvSpPr>
        <p:spPr>
          <a:xfrm>
            <a:off x="3483141" y="4439777"/>
            <a:ext cx="2099511" cy="215444"/>
          </a:xfrm>
          <a:prstGeom prst="rect">
            <a:avLst/>
          </a:prstGeom>
          <a:noFill/>
        </p:spPr>
        <p:txBody>
          <a:bodyPr wrap="square" lIns="0" tIns="0" rIns="0" bIns="0" rtlCol="0">
            <a:spAutoFit/>
          </a:bodyPr>
          <a:lstStyle/>
          <a:p>
            <a:pPr algn="ctr"/>
            <a:r>
              <a:rPr lang="en-US" altLang="zh-TW" sz="1400" dirty="0">
                <a:solidFill>
                  <a:schemeClr val="tx1">
                    <a:lumMod val="50000"/>
                  </a:schemeClr>
                </a:solidFill>
              </a:rPr>
              <a:t>N571</a:t>
            </a:r>
            <a:endParaRPr lang="zh-TW" altLang="en-US" sz="1400" dirty="0" err="1">
              <a:solidFill>
                <a:schemeClr val="tx1">
                  <a:lumMod val="50000"/>
                </a:schemeClr>
              </a:solidFill>
            </a:endParaRPr>
          </a:p>
        </p:txBody>
      </p:sp>
      <p:grpSp>
        <p:nvGrpSpPr>
          <p:cNvPr id="14" name="群組 13">
            <a:extLst>
              <a:ext uri="{FF2B5EF4-FFF2-40B4-BE49-F238E27FC236}">
                <a16:creationId xmlns:a16="http://schemas.microsoft.com/office/drawing/2014/main" id="{A378B9D9-FDF5-4644-9A0A-A83ACCDDF022}"/>
              </a:ext>
            </a:extLst>
          </p:cNvPr>
          <p:cNvGrpSpPr/>
          <p:nvPr/>
        </p:nvGrpSpPr>
        <p:grpSpPr>
          <a:xfrm>
            <a:off x="0" y="4835732"/>
            <a:ext cx="9144000" cy="498599"/>
            <a:chOff x="0" y="4817432"/>
            <a:chExt cx="9144000" cy="573929"/>
          </a:xfrm>
        </p:grpSpPr>
        <p:grpSp>
          <p:nvGrpSpPr>
            <p:cNvPr id="22" name="群組 21">
              <a:extLst>
                <a:ext uri="{FF2B5EF4-FFF2-40B4-BE49-F238E27FC236}">
                  <a16:creationId xmlns:a16="http://schemas.microsoft.com/office/drawing/2014/main" id="{2912A3C6-59B5-46E2-87E8-F97E19413278}"/>
                </a:ext>
              </a:extLst>
            </p:cNvPr>
            <p:cNvGrpSpPr/>
            <p:nvPr/>
          </p:nvGrpSpPr>
          <p:grpSpPr>
            <a:xfrm>
              <a:off x="0" y="4817432"/>
              <a:ext cx="9144000" cy="573929"/>
              <a:chOff x="0" y="4817432"/>
              <a:chExt cx="9144000" cy="573929"/>
            </a:xfrm>
          </p:grpSpPr>
          <p:sp>
            <p:nvSpPr>
              <p:cNvPr id="24" name="矩形 23">
                <a:extLst>
                  <a:ext uri="{FF2B5EF4-FFF2-40B4-BE49-F238E27FC236}">
                    <a16:creationId xmlns:a16="http://schemas.microsoft.com/office/drawing/2014/main" id="{B81C2463-E5A1-40C0-964D-6791CD502C8D}"/>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投影片編號版面配置區 4">
                <a:extLst>
                  <a:ext uri="{FF2B5EF4-FFF2-40B4-BE49-F238E27FC236}">
                    <a16:creationId xmlns:a16="http://schemas.microsoft.com/office/drawing/2014/main" id="{F8D97FBB-96CD-49B2-9206-BF455B32E37A}"/>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42</a:t>
                </a:fld>
                <a:endParaRPr lang="en-US" dirty="0">
                  <a:solidFill>
                    <a:schemeClr val="bg1"/>
                  </a:solidFill>
                </a:endParaRPr>
              </a:p>
            </p:txBody>
          </p:sp>
          <p:grpSp>
            <p:nvGrpSpPr>
              <p:cNvPr id="26" name="群組 25">
                <a:extLst>
                  <a:ext uri="{FF2B5EF4-FFF2-40B4-BE49-F238E27FC236}">
                    <a16:creationId xmlns:a16="http://schemas.microsoft.com/office/drawing/2014/main" id="{81D8402E-99EC-4A56-8A48-FD6C768D57B0}"/>
                  </a:ext>
                </a:extLst>
              </p:cNvPr>
              <p:cNvGrpSpPr/>
              <p:nvPr/>
            </p:nvGrpSpPr>
            <p:grpSpPr>
              <a:xfrm>
                <a:off x="0" y="4817432"/>
                <a:ext cx="976695" cy="372600"/>
                <a:chOff x="0" y="4817432"/>
                <a:chExt cx="976695" cy="372600"/>
              </a:xfrm>
            </p:grpSpPr>
            <p:pic>
              <p:nvPicPr>
                <p:cNvPr id="27" name="Picture 2" descr="國立中央大學 - 2014 Open House Day 開放參觀日｜Accupass 活動通">
                  <a:extLst>
                    <a:ext uri="{FF2B5EF4-FFF2-40B4-BE49-F238E27FC236}">
                      <a16:creationId xmlns:a16="http://schemas.microsoft.com/office/drawing/2014/main" id="{E75A1287-B075-4F74-ACCB-4731B028BC32}"/>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AC1507C0-2C2A-4DB0-8367-DBC0D954F2FE}"/>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3" name="Text Placeholder 9">
              <a:extLst>
                <a:ext uri="{FF2B5EF4-FFF2-40B4-BE49-F238E27FC236}">
                  <a16:creationId xmlns:a16="http://schemas.microsoft.com/office/drawing/2014/main" id="{3FBF5E23-6CCE-4E19-900F-E830C1E54800}"/>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892875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螢幕擷取畫面, 文字, 平面設計, 鮮豔 的圖片&#10;&#10;自動產生的描述">
            <a:extLst>
              <a:ext uri="{FF2B5EF4-FFF2-40B4-BE49-F238E27FC236}">
                <a16:creationId xmlns:a16="http://schemas.microsoft.com/office/drawing/2014/main" id="{FAF3063E-BBB8-B511-5B1F-6B7A42273D3F}"/>
              </a:ext>
            </a:extLst>
          </p:cNvPr>
          <p:cNvPicPr>
            <a:picLocks noChangeAspect="1"/>
          </p:cNvPicPr>
          <p:nvPr/>
        </p:nvPicPr>
        <p:blipFill>
          <a:blip r:embed="rId3"/>
          <a:stretch>
            <a:fillRect/>
          </a:stretch>
        </p:blipFill>
        <p:spPr>
          <a:xfrm>
            <a:off x="1934845" y="758825"/>
            <a:ext cx="5274310" cy="3625850"/>
          </a:xfrm>
          <a:prstGeom prst="rect">
            <a:avLst/>
          </a:prstGeom>
        </p:spPr>
      </p:pic>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801114"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Visualization-</a:t>
            </a:r>
            <a:r>
              <a:rPr lang="en-US" altLang="zh-TW" sz="3600" dirty="0">
                <a:solidFill>
                  <a:schemeClr val="tx1">
                    <a:lumMod val="50000"/>
                  </a:schemeClr>
                </a:solidFill>
              </a:rPr>
              <a:t>Reinforcement</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43</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5"/>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sp>
        <p:nvSpPr>
          <p:cNvPr id="6" name="橢圓 5">
            <a:extLst>
              <a:ext uri="{FF2B5EF4-FFF2-40B4-BE49-F238E27FC236}">
                <a16:creationId xmlns:a16="http://schemas.microsoft.com/office/drawing/2014/main" id="{60675B68-D279-D1E8-29E7-D8E7241F95EE}"/>
              </a:ext>
            </a:extLst>
          </p:cNvPr>
          <p:cNvSpPr/>
          <p:nvPr/>
        </p:nvSpPr>
        <p:spPr>
          <a:xfrm>
            <a:off x="1934845" y="945528"/>
            <a:ext cx="806547" cy="498598"/>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a:extLst>
              <a:ext uri="{FF2B5EF4-FFF2-40B4-BE49-F238E27FC236}">
                <a16:creationId xmlns:a16="http://schemas.microsoft.com/office/drawing/2014/main" id="{14557990-2F4E-E19D-62D8-400388F59CA2}"/>
              </a:ext>
            </a:extLst>
          </p:cNvPr>
          <p:cNvCxnSpPr>
            <a:cxnSpLocks/>
            <a:stCxn id="6" idx="2"/>
          </p:cNvCxnSpPr>
          <p:nvPr/>
        </p:nvCxnSpPr>
        <p:spPr>
          <a:xfrm flipH="1">
            <a:off x="1209686" y="1194827"/>
            <a:ext cx="725159" cy="8446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A509E6F4-1AB6-E12E-E0DE-8A84E4DC6E24}"/>
              </a:ext>
            </a:extLst>
          </p:cNvPr>
          <p:cNvSpPr txBox="1"/>
          <p:nvPr/>
        </p:nvSpPr>
        <p:spPr>
          <a:xfrm>
            <a:off x="495804" y="2046328"/>
            <a:ext cx="1246276" cy="43088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lgn="ctr"/>
            <a:r>
              <a:rPr lang="en-US" altLang="zh-TW" sz="1400" dirty="0"/>
              <a:t>Entering the plastic stage</a:t>
            </a:r>
            <a:endParaRPr lang="zh-TW" altLang="en-US" sz="1400" dirty="0"/>
          </a:p>
        </p:txBody>
      </p:sp>
      <p:grpSp>
        <p:nvGrpSpPr>
          <p:cNvPr id="22" name="群組 21">
            <a:extLst>
              <a:ext uri="{FF2B5EF4-FFF2-40B4-BE49-F238E27FC236}">
                <a16:creationId xmlns:a16="http://schemas.microsoft.com/office/drawing/2014/main" id="{F8F91D71-093A-4841-B504-AE94F4444A47}"/>
              </a:ext>
            </a:extLst>
          </p:cNvPr>
          <p:cNvGrpSpPr/>
          <p:nvPr/>
        </p:nvGrpSpPr>
        <p:grpSpPr>
          <a:xfrm>
            <a:off x="0" y="4835732"/>
            <a:ext cx="9144000" cy="498599"/>
            <a:chOff x="0" y="4817432"/>
            <a:chExt cx="9144000" cy="573929"/>
          </a:xfrm>
        </p:grpSpPr>
        <p:grpSp>
          <p:nvGrpSpPr>
            <p:cNvPr id="23" name="群組 22">
              <a:extLst>
                <a:ext uri="{FF2B5EF4-FFF2-40B4-BE49-F238E27FC236}">
                  <a16:creationId xmlns:a16="http://schemas.microsoft.com/office/drawing/2014/main" id="{6DDC5FBC-D2C4-4CBD-9327-42435F9CFD56}"/>
                </a:ext>
              </a:extLst>
            </p:cNvPr>
            <p:cNvGrpSpPr/>
            <p:nvPr/>
          </p:nvGrpSpPr>
          <p:grpSpPr>
            <a:xfrm>
              <a:off x="0" y="4817432"/>
              <a:ext cx="9144000" cy="573929"/>
              <a:chOff x="0" y="4817432"/>
              <a:chExt cx="9144000" cy="573929"/>
            </a:xfrm>
          </p:grpSpPr>
          <p:sp>
            <p:nvSpPr>
              <p:cNvPr id="25" name="矩形 24">
                <a:extLst>
                  <a:ext uri="{FF2B5EF4-FFF2-40B4-BE49-F238E27FC236}">
                    <a16:creationId xmlns:a16="http://schemas.microsoft.com/office/drawing/2014/main" id="{ECEEA01C-922D-4441-84E5-42514BA76FBE}"/>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投影片編號版面配置區 4">
                <a:extLst>
                  <a:ext uri="{FF2B5EF4-FFF2-40B4-BE49-F238E27FC236}">
                    <a16:creationId xmlns:a16="http://schemas.microsoft.com/office/drawing/2014/main" id="{AB3AB5C4-AC3C-471D-8729-2000B5281B7B}"/>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43</a:t>
                </a:fld>
                <a:endParaRPr lang="en-US" dirty="0">
                  <a:solidFill>
                    <a:schemeClr val="bg1"/>
                  </a:solidFill>
                </a:endParaRPr>
              </a:p>
            </p:txBody>
          </p:sp>
          <p:grpSp>
            <p:nvGrpSpPr>
              <p:cNvPr id="27" name="群組 26">
                <a:extLst>
                  <a:ext uri="{FF2B5EF4-FFF2-40B4-BE49-F238E27FC236}">
                    <a16:creationId xmlns:a16="http://schemas.microsoft.com/office/drawing/2014/main" id="{2EC91964-E00E-484F-A5E2-9770335B30AF}"/>
                  </a:ext>
                </a:extLst>
              </p:cNvPr>
              <p:cNvGrpSpPr/>
              <p:nvPr/>
            </p:nvGrpSpPr>
            <p:grpSpPr>
              <a:xfrm>
                <a:off x="0" y="4817432"/>
                <a:ext cx="976695" cy="372600"/>
                <a:chOff x="0" y="4817432"/>
                <a:chExt cx="976695" cy="372600"/>
              </a:xfrm>
            </p:grpSpPr>
            <p:pic>
              <p:nvPicPr>
                <p:cNvPr id="28" name="Picture 2" descr="國立中央大學 - 2014 Open House Day 開放參觀日｜Accupass 活動通">
                  <a:extLst>
                    <a:ext uri="{FF2B5EF4-FFF2-40B4-BE49-F238E27FC236}">
                      <a16:creationId xmlns:a16="http://schemas.microsoft.com/office/drawing/2014/main" id="{21FA3D53-101C-4A67-B913-C09FA3006796}"/>
                    </a:ext>
                  </a:extLst>
                </p:cNvPr>
                <p:cNvPicPr>
                  <a:picLocks noChangeAspect="1" noChangeArrowheads="1"/>
                </p:cNvPicPr>
                <p:nvPr/>
              </p:nvPicPr>
              <p:blipFill rotWithShape="1">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9" name="圖片 28">
                  <a:extLst>
                    <a:ext uri="{FF2B5EF4-FFF2-40B4-BE49-F238E27FC236}">
                      <a16:creationId xmlns:a16="http://schemas.microsoft.com/office/drawing/2014/main" id="{F2EEE632-4F24-4CA7-B1B0-D08B36FFB90C}"/>
                    </a:ext>
                  </a:extLst>
                </p:cNvPr>
                <p:cNvPicPr>
                  <a:picLocks noChangeAspect="1"/>
                </p:cNvPicPr>
                <p:nvPr/>
              </p:nvPicPr>
              <p:blipFill>
                <a:blip r:embed="rId5"/>
                <a:stretch>
                  <a:fillRect/>
                </a:stretch>
              </p:blipFill>
              <p:spPr>
                <a:xfrm>
                  <a:off x="324301" y="4853813"/>
                  <a:ext cx="652394" cy="282881"/>
                </a:xfrm>
                <a:prstGeom prst="rect">
                  <a:avLst/>
                </a:prstGeom>
              </p:spPr>
            </p:pic>
          </p:grpSp>
        </p:grpSp>
        <p:sp>
          <p:nvSpPr>
            <p:cNvPr id="24" name="Text Placeholder 9">
              <a:extLst>
                <a:ext uri="{FF2B5EF4-FFF2-40B4-BE49-F238E27FC236}">
                  <a16:creationId xmlns:a16="http://schemas.microsoft.com/office/drawing/2014/main" id="{A032B197-3D69-4E13-AC2D-65A8A08215CA}"/>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3735044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801114"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Visualization-Top d</a:t>
            </a:r>
            <a:r>
              <a:rPr lang="en-US" altLang="zh-TW" sz="3600" dirty="0">
                <a:solidFill>
                  <a:schemeClr val="tx1">
                    <a:lumMod val="50000"/>
                  </a:schemeClr>
                </a:solidFill>
              </a:rPr>
              <a:t>isplacement</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44</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sp>
        <p:nvSpPr>
          <p:cNvPr id="10" name="文字方塊 9">
            <a:extLst>
              <a:ext uri="{FF2B5EF4-FFF2-40B4-BE49-F238E27FC236}">
                <a16:creationId xmlns:a16="http://schemas.microsoft.com/office/drawing/2014/main" id="{68A2FA80-1911-2647-8C3B-9FF1FD9515A3}"/>
              </a:ext>
            </a:extLst>
          </p:cNvPr>
          <p:cNvSpPr txBox="1"/>
          <p:nvPr/>
        </p:nvSpPr>
        <p:spPr>
          <a:xfrm>
            <a:off x="2291899" y="4461230"/>
            <a:ext cx="4085252" cy="215444"/>
          </a:xfrm>
          <a:prstGeom prst="rect">
            <a:avLst/>
          </a:prstGeom>
          <a:noFill/>
        </p:spPr>
        <p:txBody>
          <a:bodyPr wrap="square" lIns="0" tIns="0" rIns="0" bIns="0" rtlCol="0">
            <a:spAutoFit/>
          </a:bodyPr>
          <a:lstStyle/>
          <a:p>
            <a:pPr algn="ctr"/>
            <a:r>
              <a:rPr lang="en-US" altLang="zh-TW" sz="1400" dirty="0">
                <a:solidFill>
                  <a:schemeClr val="tx1">
                    <a:lumMod val="50000"/>
                  </a:schemeClr>
                </a:solidFill>
              </a:rPr>
              <a:t>N433</a:t>
            </a:r>
            <a:endParaRPr lang="zh-TW" altLang="en-US" sz="1400" dirty="0" err="1">
              <a:solidFill>
                <a:schemeClr val="tx1">
                  <a:lumMod val="50000"/>
                </a:schemeClr>
              </a:solidFill>
            </a:endParaRPr>
          </a:p>
        </p:txBody>
      </p:sp>
      <p:pic>
        <p:nvPicPr>
          <p:cNvPr id="5" name="圖片 4">
            <a:extLst>
              <a:ext uri="{FF2B5EF4-FFF2-40B4-BE49-F238E27FC236}">
                <a16:creationId xmlns:a16="http://schemas.microsoft.com/office/drawing/2014/main" id="{226CC2F9-C78C-92B3-1F3C-BC505261D9ED}"/>
              </a:ext>
            </a:extLst>
          </p:cNvPr>
          <p:cNvPicPr>
            <a:picLocks noChangeAspect="1"/>
          </p:cNvPicPr>
          <p:nvPr/>
        </p:nvPicPr>
        <p:blipFill>
          <a:blip r:embed="rId5"/>
          <a:stretch>
            <a:fillRect/>
          </a:stretch>
        </p:blipFill>
        <p:spPr>
          <a:xfrm>
            <a:off x="1663006" y="716727"/>
            <a:ext cx="5343038" cy="3659336"/>
          </a:xfrm>
          <a:prstGeom prst="rect">
            <a:avLst/>
          </a:prstGeom>
        </p:spPr>
      </p:pic>
      <p:grpSp>
        <p:nvGrpSpPr>
          <p:cNvPr id="14" name="群組 13">
            <a:extLst>
              <a:ext uri="{FF2B5EF4-FFF2-40B4-BE49-F238E27FC236}">
                <a16:creationId xmlns:a16="http://schemas.microsoft.com/office/drawing/2014/main" id="{FD7595A1-4375-4801-AE0F-6A218385A157}"/>
              </a:ext>
            </a:extLst>
          </p:cNvPr>
          <p:cNvGrpSpPr/>
          <p:nvPr/>
        </p:nvGrpSpPr>
        <p:grpSpPr>
          <a:xfrm>
            <a:off x="0" y="4835732"/>
            <a:ext cx="9144000" cy="498599"/>
            <a:chOff x="0" y="4817432"/>
            <a:chExt cx="9144000" cy="573929"/>
          </a:xfrm>
        </p:grpSpPr>
        <p:grpSp>
          <p:nvGrpSpPr>
            <p:cNvPr id="22" name="群組 21">
              <a:extLst>
                <a:ext uri="{FF2B5EF4-FFF2-40B4-BE49-F238E27FC236}">
                  <a16:creationId xmlns:a16="http://schemas.microsoft.com/office/drawing/2014/main" id="{AADA043E-93FB-470A-A7B3-EB2F7A4940B3}"/>
                </a:ext>
              </a:extLst>
            </p:cNvPr>
            <p:cNvGrpSpPr/>
            <p:nvPr/>
          </p:nvGrpSpPr>
          <p:grpSpPr>
            <a:xfrm>
              <a:off x="0" y="4817432"/>
              <a:ext cx="9144000" cy="573929"/>
              <a:chOff x="0" y="4817432"/>
              <a:chExt cx="9144000" cy="573929"/>
            </a:xfrm>
          </p:grpSpPr>
          <p:sp>
            <p:nvSpPr>
              <p:cNvPr id="24" name="矩形 23">
                <a:extLst>
                  <a:ext uri="{FF2B5EF4-FFF2-40B4-BE49-F238E27FC236}">
                    <a16:creationId xmlns:a16="http://schemas.microsoft.com/office/drawing/2014/main" id="{4DB95259-1D85-45FF-A321-62DCC3673309}"/>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投影片編號版面配置區 4">
                <a:extLst>
                  <a:ext uri="{FF2B5EF4-FFF2-40B4-BE49-F238E27FC236}">
                    <a16:creationId xmlns:a16="http://schemas.microsoft.com/office/drawing/2014/main" id="{F4F2D734-D9BE-4400-A3F0-9A28C5111AC0}"/>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44</a:t>
                </a:fld>
                <a:endParaRPr lang="en-US" dirty="0">
                  <a:solidFill>
                    <a:schemeClr val="bg1"/>
                  </a:solidFill>
                </a:endParaRPr>
              </a:p>
            </p:txBody>
          </p:sp>
          <p:grpSp>
            <p:nvGrpSpPr>
              <p:cNvPr id="26" name="群組 25">
                <a:extLst>
                  <a:ext uri="{FF2B5EF4-FFF2-40B4-BE49-F238E27FC236}">
                    <a16:creationId xmlns:a16="http://schemas.microsoft.com/office/drawing/2014/main" id="{4FCDFFE5-B095-4828-8B0A-42E098BC366B}"/>
                  </a:ext>
                </a:extLst>
              </p:cNvPr>
              <p:cNvGrpSpPr/>
              <p:nvPr/>
            </p:nvGrpSpPr>
            <p:grpSpPr>
              <a:xfrm>
                <a:off x="0" y="4817432"/>
                <a:ext cx="976695" cy="372600"/>
                <a:chOff x="0" y="4817432"/>
                <a:chExt cx="976695" cy="372600"/>
              </a:xfrm>
            </p:grpSpPr>
            <p:pic>
              <p:nvPicPr>
                <p:cNvPr id="27" name="Picture 2" descr="國立中央大學 - 2014 Open House Day 開放參觀日｜Accupass 活動通">
                  <a:extLst>
                    <a:ext uri="{FF2B5EF4-FFF2-40B4-BE49-F238E27FC236}">
                      <a16:creationId xmlns:a16="http://schemas.microsoft.com/office/drawing/2014/main" id="{98022468-F83D-4E8D-9ECF-BFC950DFED7A}"/>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C38D9050-3F9B-4169-8A4B-DD84DDD4EDA3}"/>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3" name="Text Placeholder 9">
              <a:extLst>
                <a:ext uri="{FF2B5EF4-FFF2-40B4-BE49-F238E27FC236}">
                  <a16:creationId xmlns:a16="http://schemas.microsoft.com/office/drawing/2014/main" id="{BB4BF36C-2970-43C8-9EB1-EF3689CD064D}"/>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214189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3" y="83607"/>
            <a:ext cx="7801114"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Visualization-</a:t>
            </a:r>
            <a:r>
              <a:rPr lang="en-US" altLang="zh-TW" sz="3600" dirty="0">
                <a:solidFill>
                  <a:schemeClr val="tx1">
                    <a:lumMod val="50000"/>
                  </a:schemeClr>
                </a:solidFill>
                <a:latin typeface="arial" panose="020B0604020202020204" pitchFamily="34" charset="0"/>
                <a:cs typeface="Arial" panose="020B0604020202020204" pitchFamily="34" charset="0"/>
              </a:rPr>
              <a:t>H</a:t>
            </a:r>
            <a:r>
              <a:rPr lang="en-US" altLang="zh-TW" sz="3600" i="0" dirty="0">
                <a:solidFill>
                  <a:schemeClr val="tx1">
                    <a:lumMod val="50000"/>
                  </a:schemeClr>
                </a:solidFill>
                <a:effectLst/>
                <a:latin typeface="arial" panose="020B0604020202020204" pitchFamily="34" charset="0"/>
              </a:rPr>
              <a:t>ysteresis loop</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3" name="群組 12">
            <a:extLst>
              <a:ext uri="{FF2B5EF4-FFF2-40B4-BE49-F238E27FC236}">
                <a16:creationId xmlns:a16="http://schemas.microsoft.com/office/drawing/2014/main" id="{E98C21AD-A331-4605-AF03-5E9692D82498}"/>
              </a:ext>
            </a:extLst>
          </p:cNvPr>
          <p:cNvGrpSpPr/>
          <p:nvPr/>
        </p:nvGrpSpPr>
        <p:grpSpPr>
          <a:xfrm>
            <a:off x="0" y="4817432"/>
            <a:ext cx="9144000" cy="573929"/>
            <a:chOff x="0" y="4817432"/>
            <a:chExt cx="9144000" cy="573929"/>
          </a:xfrm>
        </p:grpSpPr>
        <p:grpSp>
          <p:nvGrpSpPr>
            <p:cNvPr id="15" name="群組 14">
              <a:extLst>
                <a:ext uri="{FF2B5EF4-FFF2-40B4-BE49-F238E27FC236}">
                  <a16:creationId xmlns:a16="http://schemas.microsoft.com/office/drawing/2014/main" id="{195D6B86-EB94-4C0E-9BCC-A078C674ABC4}"/>
                </a:ext>
              </a:extLst>
            </p:cNvPr>
            <p:cNvGrpSpPr/>
            <p:nvPr/>
          </p:nvGrpSpPr>
          <p:grpSpPr>
            <a:xfrm>
              <a:off x="0" y="4817432"/>
              <a:ext cx="9144000" cy="573929"/>
              <a:chOff x="0" y="4817432"/>
              <a:chExt cx="9144000" cy="573929"/>
            </a:xfrm>
          </p:grpSpPr>
          <p:sp>
            <p:nvSpPr>
              <p:cNvPr id="17" name="矩形 16">
                <a:extLst>
                  <a:ext uri="{FF2B5EF4-FFF2-40B4-BE49-F238E27FC236}">
                    <a16:creationId xmlns:a16="http://schemas.microsoft.com/office/drawing/2014/main" id="{36C25329-D6B4-403C-B243-7BCB21794E54}"/>
                  </a:ext>
                </a:extLst>
              </p:cNvPr>
              <p:cNvSpPr/>
              <p:nvPr/>
            </p:nvSpPr>
            <p:spPr>
              <a:xfrm>
                <a:off x="0" y="4847008"/>
                <a:ext cx="9144000" cy="296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投影片編號版面配置區 4">
                <a:extLst>
                  <a:ext uri="{FF2B5EF4-FFF2-40B4-BE49-F238E27FC236}">
                    <a16:creationId xmlns:a16="http://schemas.microsoft.com/office/drawing/2014/main" id="{3A60579D-975A-4C0E-B9AC-A15F7E5B87F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45</a:t>
                </a:fld>
                <a:endParaRPr lang="en-US" dirty="0">
                  <a:solidFill>
                    <a:schemeClr val="bg1"/>
                  </a:solidFill>
                </a:endParaRPr>
              </a:p>
            </p:txBody>
          </p:sp>
          <p:grpSp>
            <p:nvGrpSpPr>
              <p:cNvPr id="19" name="群組 18">
                <a:extLst>
                  <a:ext uri="{FF2B5EF4-FFF2-40B4-BE49-F238E27FC236}">
                    <a16:creationId xmlns:a16="http://schemas.microsoft.com/office/drawing/2014/main" id="{3EB2455A-E1DE-42E9-AC24-644770DCEAC7}"/>
                  </a:ext>
                </a:extLst>
              </p:cNvPr>
              <p:cNvGrpSpPr/>
              <p:nvPr/>
            </p:nvGrpSpPr>
            <p:grpSpPr>
              <a:xfrm>
                <a:off x="0" y="4817432"/>
                <a:ext cx="976695" cy="372600"/>
                <a:chOff x="0" y="4817432"/>
                <a:chExt cx="976695" cy="372600"/>
              </a:xfrm>
            </p:grpSpPr>
            <p:pic>
              <p:nvPicPr>
                <p:cNvPr id="20" name="Picture 2" descr="國立中央大學 - 2014 Open House Day 開放參觀日｜Accupass 活動通">
                  <a:extLst>
                    <a:ext uri="{FF2B5EF4-FFF2-40B4-BE49-F238E27FC236}">
                      <a16:creationId xmlns:a16="http://schemas.microsoft.com/office/drawing/2014/main" id="{40AC452A-C953-4804-B9EA-932B6AFAF97C}"/>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7F15D8C6-20C8-4132-8687-4A16C2DEA52A}"/>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6" name="Text Placeholder 9">
              <a:extLst>
                <a:ext uri="{FF2B5EF4-FFF2-40B4-BE49-F238E27FC236}">
                  <a16:creationId xmlns:a16="http://schemas.microsoft.com/office/drawing/2014/main" id="{BC0D76DD-7B92-41B9-A0CF-578CDA571153}"/>
                </a:ext>
              </a:extLst>
            </p:cNvPr>
            <p:cNvSpPr txBox="1">
              <a:spLocks/>
            </p:cNvSpPr>
            <p:nvPr/>
          </p:nvSpPr>
          <p:spPr>
            <a:xfrm>
              <a:off x="1051646" y="4920632"/>
              <a:ext cx="4577161"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112</a:t>
              </a:r>
              <a:r>
                <a:rPr lang="zh-TW" altLang="en-US" sz="1200" dirty="0">
                  <a:solidFill>
                    <a:schemeClr val="bg1"/>
                  </a:solidFill>
                  <a:latin typeface="微軟.正黑體"/>
                  <a:cs typeface="Arial" panose="020B0604020202020204" pitchFamily="34" charset="0"/>
                </a:rPr>
                <a:t>學年第一學期有限元素法課程期末專題報告</a:t>
              </a:r>
            </a:p>
          </p:txBody>
        </p:sp>
      </p:grpSp>
      <p:pic>
        <p:nvPicPr>
          <p:cNvPr id="5" name="圖片 4">
            <a:extLst>
              <a:ext uri="{FF2B5EF4-FFF2-40B4-BE49-F238E27FC236}">
                <a16:creationId xmlns:a16="http://schemas.microsoft.com/office/drawing/2014/main" id="{C4076189-1253-BF58-87AE-3977B3774B8A}"/>
              </a:ext>
            </a:extLst>
          </p:cNvPr>
          <p:cNvPicPr>
            <a:picLocks noChangeAspect="1"/>
          </p:cNvPicPr>
          <p:nvPr/>
        </p:nvPicPr>
        <p:blipFill>
          <a:blip r:embed="rId5"/>
          <a:stretch>
            <a:fillRect/>
          </a:stretch>
        </p:blipFill>
        <p:spPr>
          <a:xfrm>
            <a:off x="1709724" y="720624"/>
            <a:ext cx="5724552" cy="3958389"/>
          </a:xfrm>
          <a:prstGeom prst="rect">
            <a:avLst/>
          </a:prstGeom>
        </p:spPr>
      </p:pic>
      <p:grpSp>
        <p:nvGrpSpPr>
          <p:cNvPr id="12" name="群組 11">
            <a:extLst>
              <a:ext uri="{FF2B5EF4-FFF2-40B4-BE49-F238E27FC236}">
                <a16:creationId xmlns:a16="http://schemas.microsoft.com/office/drawing/2014/main" id="{F7E2379A-5D5E-43B2-9DF8-43D76D566853}"/>
              </a:ext>
            </a:extLst>
          </p:cNvPr>
          <p:cNvGrpSpPr/>
          <p:nvPr/>
        </p:nvGrpSpPr>
        <p:grpSpPr>
          <a:xfrm>
            <a:off x="0" y="4835732"/>
            <a:ext cx="9144000" cy="498599"/>
            <a:chOff x="0" y="4817432"/>
            <a:chExt cx="9144000" cy="573929"/>
          </a:xfrm>
        </p:grpSpPr>
        <p:grpSp>
          <p:nvGrpSpPr>
            <p:cNvPr id="14" name="群組 13">
              <a:extLst>
                <a:ext uri="{FF2B5EF4-FFF2-40B4-BE49-F238E27FC236}">
                  <a16:creationId xmlns:a16="http://schemas.microsoft.com/office/drawing/2014/main" id="{318AFAEB-5480-4441-B694-2260F5B77FA6}"/>
                </a:ext>
              </a:extLst>
            </p:cNvPr>
            <p:cNvGrpSpPr/>
            <p:nvPr/>
          </p:nvGrpSpPr>
          <p:grpSpPr>
            <a:xfrm>
              <a:off x="0" y="4817432"/>
              <a:ext cx="9144000" cy="573929"/>
              <a:chOff x="0" y="4817432"/>
              <a:chExt cx="9144000" cy="573929"/>
            </a:xfrm>
          </p:grpSpPr>
          <p:sp>
            <p:nvSpPr>
              <p:cNvPr id="23" name="矩形 22">
                <a:extLst>
                  <a:ext uri="{FF2B5EF4-FFF2-40B4-BE49-F238E27FC236}">
                    <a16:creationId xmlns:a16="http://schemas.microsoft.com/office/drawing/2014/main" id="{DE9F0A54-DDBE-40A7-851C-76F9A328518E}"/>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投影片編號版面配置區 4">
                <a:extLst>
                  <a:ext uri="{FF2B5EF4-FFF2-40B4-BE49-F238E27FC236}">
                    <a16:creationId xmlns:a16="http://schemas.microsoft.com/office/drawing/2014/main" id="{6A88FD8B-8459-44B4-861D-B1F1BB2EAE06}"/>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45</a:t>
                </a:fld>
                <a:endParaRPr lang="en-US" dirty="0">
                  <a:solidFill>
                    <a:schemeClr val="bg1"/>
                  </a:solidFill>
                </a:endParaRPr>
              </a:p>
            </p:txBody>
          </p:sp>
          <p:grpSp>
            <p:nvGrpSpPr>
              <p:cNvPr id="25" name="群組 24">
                <a:extLst>
                  <a:ext uri="{FF2B5EF4-FFF2-40B4-BE49-F238E27FC236}">
                    <a16:creationId xmlns:a16="http://schemas.microsoft.com/office/drawing/2014/main" id="{33DC7963-2B40-4AB4-8651-44D69DF011DE}"/>
                  </a:ext>
                </a:extLst>
              </p:cNvPr>
              <p:cNvGrpSpPr/>
              <p:nvPr/>
            </p:nvGrpSpPr>
            <p:grpSpPr>
              <a:xfrm>
                <a:off x="0" y="4817432"/>
                <a:ext cx="976695" cy="372600"/>
                <a:chOff x="0" y="4817432"/>
                <a:chExt cx="976695" cy="372600"/>
              </a:xfrm>
            </p:grpSpPr>
            <p:pic>
              <p:nvPicPr>
                <p:cNvPr id="26" name="Picture 2" descr="國立中央大學 - 2014 Open House Day 開放參觀日｜Accupass 活動通">
                  <a:extLst>
                    <a:ext uri="{FF2B5EF4-FFF2-40B4-BE49-F238E27FC236}">
                      <a16:creationId xmlns:a16="http://schemas.microsoft.com/office/drawing/2014/main" id="{D6E64DFC-EA62-42B8-9AAB-8182FB9C2A86}"/>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27" name="圖片 26">
                  <a:extLst>
                    <a:ext uri="{FF2B5EF4-FFF2-40B4-BE49-F238E27FC236}">
                      <a16:creationId xmlns:a16="http://schemas.microsoft.com/office/drawing/2014/main" id="{9991671B-68D9-4F3A-A38F-8B4A3654D5D0}"/>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22" name="Text Placeholder 9">
              <a:extLst>
                <a:ext uri="{FF2B5EF4-FFF2-40B4-BE49-F238E27FC236}">
                  <a16:creationId xmlns:a16="http://schemas.microsoft.com/office/drawing/2014/main" id="{E0A38B4F-E2D6-4E48-AA98-C916AD2DF98E}"/>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11908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E1CADED-CB5D-4C2C-8C9F-BCB7472A6052}"/>
              </a:ext>
            </a:extLst>
          </p:cNvPr>
          <p:cNvSpPr txBox="1">
            <a:spLocks/>
          </p:cNvSpPr>
          <p:nvPr/>
        </p:nvSpPr>
        <p:spPr>
          <a:xfrm>
            <a:off x="20522" y="83607"/>
            <a:ext cx="6098338"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Why we use Plastic Hinge</a:t>
            </a:r>
            <a:endParaRPr lang="en-US" sz="3600" dirty="0">
              <a:solidFill>
                <a:schemeClr val="tx1">
                  <a:lumMod val="50000"/>
                </a:schemeClr>
              </a:solidFill>
              <a:latin typeface="Arial" panose="020B0604020202020204" pitchFamily="34" charset="0"/>
              <a:cs typeface="Arial" panose="020B0604020202020204" pitchFamily="34" charset="0"/>
            </a:endParaRPr>
          </a:p>
        </p:txBody>
      </p:sp>
      <p:grpSp>
        <p:nvGrpSpPr>
          <p:cNvPr id="17" name="群組 16">
            <a:extLst>
              <a:ext uri="{FF2B5EF4-FFF2-40B4-BE49-F238E27FC236}">
                <a16:creationId xmlns:a16="http://schemas.microsoft.com/office/drawing/2014/main" id="{4E3227ED-2CA4-4BCB-9649-5F40BE8523FC}"/>
              </a:ext>
            </a:extLst>
          </p:cNvPr>
          <p:cNvGrpSpPr/>
          <p:nvPr/>
        </p:nvGrpSpPr>
        <p:grpSpPr>
          <a:xfrm>
            <a:off x="4017086" y="2552231"/>
            <a:ext cx="2323879" cy="2315946"/>
            <a:chOff x="4198590" y="2421473"/>
            <a:chExt cx="2323879" cy="2315946"/>
          </a:xfrm>
        </p:grpSpPr>
        <p:sp>
          <p:nvSpPr>
            <p:cNvPr id="40" name="TextBox 22">
              <a:extLst>
                <a:ext uri="{FF2B5EF4-FFF2-40B4-BE49-F238E27FC236}">
                  <a16:creationId xmlns:a16="http://schemas.microsoft.com/office/drawing/2014/main" id="{B704CC12-C0DD-49D1-94B6-893D497544D0}"/>
                </a:ext>
              </a:extLst>
            </p:cNvPr>
            <p:cNvSpPr txBox="1"/>
            <p:nvPr/>
          </p:nvSpPr>
          <p:spPr>
            <a:xfrm>
              <a:off x="4198590" y="4029533"/>
              <a:ext cx="2323879"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sz="2000" kern="0" dirty="0">
                  <a:solidFill>
                    <a:srgbClr val="C00000"/>
                  </a:solidFill>
                  <a:latin typeface="Arial" panose="020B0604020202020204" pitchFamily="34" charset="0"/>
                  <a:cs typeface="Arial" panose="020B0604020202020204" pitchFamily="34" charset="0"/>
                </a:rPr>
                <a:t>1999 Chi-Chi earthquake</a:t>
              </a:r>
              <a:endParaRPr kumimoji="0" lang="en-US" sz="2000" i="0" u="none" strike="noStrike" kern="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pic>
          <p:nvPicPr>
            <p:cNvPr id="11" name="圖片 10">
              <a:extLst>
                <a:ext uri="{FF2B5EF4-FFF2-40B4-BE49-F238E27FC236}">
                  <a16:creationId xmlns:a16="http://schemas.microsoft.com/office/drawing/2014/main" id="{8D7178EE-8936-4839-9BD8-237F9544E05F}"/>
                </a:ext>
              </a:extLst>
            </p:cNvPr>
            <p:cNvPicPr>
              <a:picLocks/>
            </p:cNvPicPr>
            <p:nvPr/>
          </p:nvPicPr>
          <p:blipFill>
            <a:blip r:embed="rId3"/>
            <a:stretch>
              <a:fillRect/>
            </a:stretch>
          </p:blipFill>
          <p:spPr>
            <a:xfrm>
              <a:off x="4275527" y="2421473"/>
              <a:ext cx="2160000" cy="1620000"/>
            </a:xfrm>
            <a:prstGeom prst="rect">
              <a:avLst/>
            </a:prstGeom>
          </p:spPr>
        </p:pic>
      </p:grpSp>
      <p:grpSp>
        <p:nvGrpSpPr>
          <p:cNvPr id="18" name="群組 17">
            <a:extLst>
              <a:ext uri="{FF2B5EF4-FFF2-40B4-BE49-F238E27FC236}">
                <a16:creationId xmlns:a16="http://schemas.microsoft.com/office/drawing/2014/main" id="{1085A482-90E2-4964-88EF-EF016D9580D3}"/>
              </a:ext>
            </a:extLst>
          </p:cNvPr>
          <p:cNvGrpSpPr/>
          <p:nvPr/>
        </p:nvGrpSpPr>
        <p:grpSpPr>
          <a:xfrm>
            <a:off x="6560826" y="2552231"/>
            <a:ext cx="2323879" cy="2321869"/>
            <a:chOff x="6599406" y="2415550"/>
            <a:chExt cx="2323879" cy="2321869"/>
          </a:xfrm>
        </p:grpSpPr>
        <p:sp>
          <p:nvSpPr>
            <p:cNvPr id="41" name="TextBox 22">
              <a:extLst>
                <a:ext uri="{FF2B5EF4-FFF2-40B4-BE49-F238E27FC236}">
                  <a16:creationId xmlns:a16="http://schemas.microsoft.com/office/drawing/2014/main" id="{936AAD63-7437-40DD-97D9-2873EE59B622}"/>
                </a:ext>
              </a:extLst>
            </p:cNvPr>
            <p:cNvSpPr txBox="1"/>
            <p:nvPr/>
          </p:nvSpPr>
          <p:spPr>
            <a:xfrm>
              <a:off x="6599406" y="4029533"/>
              <a:ext cx="2323879" cy="707886"/>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TW" sz="2000" kern="0" dirty="0">
                  <a:solidFill>
                    <a:srgbClr val="C00000"/>
                  </a:solidFill>
                  <a:latin typeface="Arial" panose="020B0604020202020204" pitchFamily="34" charset="0"/>
                  <a:cs typeface="Arial" panose="020B0604020202020204" pitchFamily="34" charset="0"/>
                </a:rPr>
                <a:t>2023</a:t>
              </a:r>
              <a:r>
                <a:rPr lang="en-US" sz="2000" kern="0" dirty="0">
                  <a:solidFill>
                    <a:srgbClr val="C00000"/>
                  </a:solidFill>
                  <a:latin typeface="Arial" panose="020B0604020202020204" pitchFamily="34" charset="0"/>
                  <a:cs typeface="Arial" panose="020B0604020202020204" pitchFamily="34" charset="0"/>
                </a:rPr>
                <a:t> </a:t>
              </a:r>
              <a:r>
                <a:rPr lang="en-US" altLang="zh-TW" sz="2000" kern="0" dirty="0">
                  <a:solidFill>
                    <a:srgbClr val="C00000"/>
                  </a:solidFill>
                  <a:latin typeface="Arial" panose="020B0604020202020204" pitchFamily="34" charset="0"/>
                  <a:cs typeface="Arial" panose="020B0604020202020204" pitchFamily="34" charset="0"/>
                </a:rPr>
                <a:t>Turkey</a:t>
              </a:r>
              <a:r>
                <a:rPr lang="en-US" sz="2000" kern="0" dirty="0">
                  <a:solidFill>
                    <a:srgbClr val="C00000"/>
                  </a:solidFill>
                  <a:latin typeface="Arial" panose="020B0604020202020204" pitchFamily="34" charset="0"/>
                  <a:cs typeface="Arial" panose="020B0604020202020204" pitchFamily="34" charset="0"/>
                </a:rPr>
                <a:t> earthquake</a:t>
              </a:r>
              <a:endParaRPr kumimoji="0" lang="en-US" sz="2000" i="0" u="none" strike="noStrike" kern="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pic>
          <p:nvPicPr>
            <p:cNvPr id="44" name="Picture 2" descr="土耳其大地震｜駐港領事館籲捐物資｜大紀元時報 香港｜獨立敢言的良心媒體">
              <a:extLst>
                <a:ext uri="{FF2B5EF4-FFF2-40B4-BE49-F238E27FC236}">
                  <a16:creationId xmlns:a16="http://schemas.microsoft.com/office/drawing/2014/main" id="{6C34A0FC-0ACD-4E5B-AC0A-DBEF8750EC9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348" y="2415550"/>
              <a:ext cx="2160000" cy="16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群組 75">
            <a:extLst>
              <a:ext uri="{FF2B5EF4-FFF2-40B4-BE49-F238E27FC236}">
                <a16:creationId xmlns:a16="http://schemas.microsoft.com/office/drawing/2014/main" id="{3DAC7F0E-01B9-4DD6-BD01-7AB613810C24}"/>
              </a:ext>
            </a:extLst>
          </p:cNvPr>
          <p:cNvGrpSpPr/>
          <p:nvPr/>
        </p:nvGrpSpPr>
        <p:grpSpPr>
          <a:xfrm>
            <a:off x="172644" y="830545"/>
            <a:ext cx="3469036" cy="3795686"/>
            <a:chOff x="85009" y="858760"/>
            <a:chExt cx="3469036" cy="3795686"/>
          </a:xfrm>
        </p:grpSpPr>
        <p:sp>
          <p:nvSpPr>
            <p:cNvPr id="77" name="矩形 76">
              <a:extLst>
                <a:ext uri="{FF2B5EF4-FFF2-40B4-BE49-F238E27FC236}">
                  <a16:creationId xmlns:a16="http://schemas.microsoft.com/office/drawing/2014/main" id="{36DCEC80-A241-435C-AAAC-6B17B8F67ED4}"/>
                </a:ext>
              </a:extLst>
            </p:cNvPr>
            <p:cNvSpPr/>
            <p:nvPr/>
          </p:nvSpPr>
          <p:spPr>
            <a:xfrm>
              <a:off x="124657" y="1424659"/>
              <a:ext cx="3429388" cy="3229787"/>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78" name="群組 77">
              <a:extLst>
                <a:ext uri="{FF2B5EF4-FFF2-40B4-BE49-F238E27FC236}">
                  <a16:creationId xmlns:a16="http://schemas.microsoft.com/office/drawing/2014/main" id="{E350AA6F-3807-42B4-9AF2-874FD356D1BE}"/>
                </a:ext>
              </a:extLst>
            </p:cNvPr>
            <p:cNvGrpSpPr/>
            <p:nvPr/>
          </p:nvGrpSpPr>
          <p:grpSpPr>
            <a:xfrm>
              <a:off x="85009" y="858760"/>
              <a:ext cx="3469036" cy="565899"/>
              <a:chOff x="0" y="1054393"/>
              <a:chExt cx="3469036" cy="565899"/>
            </a:xfrm>
          </p:grpSpPr>
          <p:sp>
            <p:nvSpPr>
              <p:cNvPr id="95" name="矩形 94">
                <a:extLst>
                  <a:ext uri="{FF2B5EF4-FFF2-40B4-BE49-F238E27FC236}">
                    <a16:creationId xmlns:a16="http://schemas.microsoft.com/office/drawing/2014/main" id="{40DE5F55-5B1D-4D8A-A85B-83D0845DEC6F}"/>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Text Placeholder 9">
                <a:extLst>
                  <a:ext uri="{FF2B5EF4-FFF2-40B4-BE49-F238E27FC236}">
                    <a16:creationId xmlns:a16="http://schemas.microsoft.com/office/drawing/2014/main" id="{7FD5E3BD-E407-4B56-9930-BCDBC7FF9C76}"/>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grpSp>
          <p:nvGrpSpPr>
            <p:cNvPr id="83" name="群組 82">
              <a:extLst>
                <a:ext uri="{FF2B5EF4-FFF2-40B4-BE49-F238E27FC236}">
                  <a16:creationId xmlns:a16="http://schemas.microsoft.com/office/drawing/2014/main" id="{3D0BA254-335F-48D0-9B5C-448EAEBDA520}"/>
                </a:ext>
              </a:extLst>
            </p:cNvPr>
            <p:cNvGrpSpPr/>
            <p:nvPr/>
          </p:nvGrpSpPr>
          <p:grpSpPr>
            <a:xfrm>
              <a:off x="792681" y="1573931"/>
              <a:ext cx="2001902" cy="777764"/>
              <a:chOff x="2068285" y="2621027"/>
              <a:chExt cx="2001902" cy="777764"/>
            </a:xfrm>
          </p:grpSpPr>
          <p:sp>
            <p:nvSpPr>
              <p:cNvPr id="93" name="矩形 92">
                <a:extLst>
                  <a:ext uri="{FF2B5EF4-FFF2-40B4-BE49-F238E27FC236}">
                    <a16:creationId xmlns:a16="http://schemas.microsoft.com/office/drawing/2014/main" id="{F2A64E71-1FE0-46F4-A60E-C41F1D4C3013}"/>
                  </a:ext>
                </a:extLst>
              </p:cNvPr>
              <p:cNvSpPr/>
              <p:nvPr/>
            </p:nvSpPr>
            <p:spPr>
              <a:xfrm>
                <a:off x="2068285" y="2621027"/>
                <a:ext cx="2001902" cy="7777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4" name="Text Placeholder 9">
                <a:extLst>
                  <a:ext uri="{FF2B5EF4-FFF2-40B4-BE49-F238E27FC236}">
                    <a16:creationId xmlns:a16="http://schemas.microsoft.com/office/drawing/2014/main" id="{0174E77A-DDF7-4FB3-91EA-A59A7022791B}"/>
                  </a:ext>
                </a:extLst>
              </p:cNvPr>
              <p:cNvSpPr txBox="1">
                <a:spLocks/>
              </p:cNvSpPr>
              <p:nvPr/>
            </p:nvSpPr>
            <p:spPr>
              <a:xfrm>
                <a:off x="2180629" y="2710755"/>
                <a:ext cx="177721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Why we use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p>
            </p:txBody>
          </p:sp>
        </p:grpSp>
        <p:grpSp>
          <p:nvGrpSpPr>
            <p:cNvPr id="84" name="群組 83">
              <a:extLst>
                <a:ext uri="{FF2B5EF4-FFF2-40B4-BE49-F238E27FC236}">
                  <a16:creationId xmlns:a16="http://schemas.microsoft.com/office/drawing/2014/main" id="{602CBE5D-8B79-4A7F-9E63-133AF3BBA200}"/>
                </a:ext>
              </a:extLst>
            </p:cNvPr>
            <p:cNvGrpSpPr/>
            <p:nvPr/>
          </p:nvGrpSpPr>
          <p:grpSpPr>
            <a:xfrm>
              <a:off x="309395" y="2779086"/>
              <a:ext cx="2968472" cy="754819"/>
              <a:chOff x="156124" y="2832750"/>
              <a:chExt cx="2968472" cy="754819"/>
            </a:xfrm>
          </p:grpSpPr>
          <p:sp>
            <p:nvSpPr>
              <p:cNvPr id="91" name="矩形 90">
                <a:extLst>
                  <a:ext uri="{FF2B5EF4-FFF2-40B4-BE49-F238E27FC236}">
                    <a16:creationId xmlns:a16="http://schemas.microsoft.com/office/drawing/2014/main" id="{452E3D52-BA89-43B2-94B2-A1C23D46E226}"/>
                  </a:ext>
                </a:extLst>
              </p:cNvPr>
              <p:cNvSpPr/>
              <p:nvPr/>
            </p:nvSpPr>
            <p:spPr>
              <a:xfrm>
                <a:off x="505857" y="2832750"/>
                <a:ext cx="2312974" cy="754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Text Placeholder 9">
                <a:extLst>
                  <a:ext uri="{FF2B5EF4-FFF2-40B4-BE49-F238E27FC236}">
                    <a16:creationId xmlns:a16="http://schemas.microsoft.com/office/drawing/2014/main" id="{6364F7BA-7CAC-4507-805A-7F784EA3CCCD}"/>
                  </a:ext>
                </a:extLst>
              </p:cNvPr>
              <p:cNvSpPr txBox="1">
                <a:spLocks/>
              </p:cNvSpPr>
              <p:nvPr/>
            </p:nvSpPr>
            <p:spPr>
              <a:xfrm>
                <a:off x="156124" y="2911557"/>
                <a:ext cx="296847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How to simulate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sp>
          <p:nvSpPr>
            <p:cNvPr id="85" name="Text Placeholder 9">
              <a:extLst>
                <a:ext uri="{FF2B5EF4-FFF2-40B4-BE49-F238E27FC236}">
                  <a16:creationId xmlns:a16="http://schemas.microsoft.com/office/drawing/2014/main" id="{05B12486-775E-45A3-8DA4-B783B8773396}"/>
                </a:ext>
              </a:extLst>
            </p:cNvPr>
            <p:cNvSpPr txBox="1">
              <a:spLocks/>
            </p:cNvSpPr>
            <p:nvPr/>
          </p:nvSpPr>
          <p:spPr>
            <a:xfrm>
              <a:off x="1405053" y="3792689"/>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9" name="矩形 88">
              <a:extLst>
                <a:ext uri="{FF2B5EF4-FFF2-40B4-BE49-F238E27FC236}">
                  <a16:creationId xmlns:a16="http://schemas.microsoft.com/office/drawing/2014/main" id="{018A9663-804B-4080-9956-12304EE2B091}"/>
                </a:ext>
              </a:extLst>
            </p:cNvPr>
            <p:cNvSpPr/>
            <p:nvPr/>
          </p:nvSpPr>
          <p:spPr>
            <a:xfrm>
              <a:off x="659126" y="3972769"/>
              <a:ext cx="2312974" cy="521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7" name="直線單箭頭接點 86">
              <a:extLst>
                <a:ext uri="{FF2B5EF4-FFF2-40B4-BE49-F238E27FC236}">
                  <a16:creationId xmlns:a16="http://schemas.microsoft.com/office/drawing/2014/main" id="{095AFB15-5E61-4B3E-B02E-2724B2F45605}"/>
                </a:ext>
              </a:extLst>
            </p:cNvPr>
            <p:cNvCxnSpPr>
              <a:cxnSpLocks/>
            </p:cNvCxnSpPr>
            <p:nvPr/>
          </p:nvCxnSpPr>
          <p:spPr>
            <a:xfrm>
              <a:off x="1780459" y="2392937"/>
              <a:ext cx="0" cy="37140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A478C765-D6C3-4C33-86CA-5907BF4EF6A3}"/>
                </a:ext>
              </a:extLst>
            </p:cNvPr>
            <p:cNvCxnSpPr>
              <a:cxnSpLocks/>
            </p:cNvCxnSpPr>
            <p:nvPr/>
          </p:nvCxnSpPr>
          <p:spPr>
            <a:xfrm>
              <a:off x="1780459" y="3578875"/>
              <a:ext cx="0" cy="37140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Workflows for">
            <a:extLst>
              <a:ext uri="{FF2B5EF4-FFF2-40B4-BE49-F238E27FC236}">
                <a16:creationId xmlns:a16="http://schemas.microsoft.com/office/drawing/2014/main" id="{3FF2D786-1D71-4AE1-808E-A1BCAD2A3003}"/>
              </a:ext>
            </a:extLst>
          </p:cNvPr>
          <p:cNvSpPr txBox="1"/>
          <p:nvPr/>
        </p:nvSpPr>
        <p:spPr>
          <a:xfrm>
            <a:off x="3641680" y="776114"/>
            <a:ext cx="5421114" cy="1795636"/>
          </a:xfrm>
          <a:prstGeom prst="rect">
            <a:avLst/>
          </a:prstGeom>
          <a:ln w="12700">
            <a:miter lim="400000"/>
          </a:ln>
          <a:extLst>
            <a:ext uri="{C572A759-6A51-4108-AA02-DFA0A04FC94B}">
              <ma14:wrappingTextBoxFlag xmlns:ma14="http://schemas.microsoft.com/office/mac/drawingml/2011/main" xmlns="" val="1"/>
            </a:ext>
          </a:extLst>
        </p:spPr>
        <p:txBody>
          <a:bodyPr lIns="45719" rIns="45719">
            <a:noAutofit/>
          </a:bodyPr>
          <a:lstStyle>
            <a:lvl1pPr marL="342900" indent="-342900">
              <a:buSzPct val="100000"/>
              <a:buChar char="▪"/>
              <a:defRPr sz="2400">
                <a:solidFill>
                  <a:srgbClr val="404040"/>
                </a:solidFill>
                <a:latin typeface="Verdana"/>
                <a:ea typeface="Verdana"/>
                <a:cs typeface="Verdana"/>
                <a:sym typeface="Verdana"/>
              </a:defRPr>
            </a:lvl1pPr>
          </a:lstStyle>
          <a:p>
            <a:pPr algn="just" defTabSz="914400" hangingPunct="0">
              <a:spcBef>
                <a:spcPts val="563"/>
              </a:spcBef>
              <a:defRPr/>
            </a:pPr>
            <a:r>
              <a:rPr lang="en-US" kern="0" dirty="0">
                <a:solidFill>
                  <a:schemeClr val="tx1">
                    <a:lumMod val="50000"/>
                  </a:schemeClr>
                </a:solidFill>
                <a:latin typeface="Arial" panose="020B0604020202020204" pitchFamily="34" charset="0"/>
                <a:cs typeface="Arial" panose="020B0604020202020204" pitchFamily="34" charset="0"/>
              </a:rPr>
              <a:t>Reinforced concrete (RC) buildings are designed to </a:t>
            </a:r>
            <a:r>
              <a:rPr lang="en-US" kern="0" dirty="0">
                <a:solidFill>
                  <a:srgbClr val="FF0000"/>
                </a:solidFill>
                <a:latin typeface="Arial" panose="020B0604020202020204" pitchFamily="34" charset="0"/>
                <a:cs typeface="Arial" panose="020B0604020202020204" pitchFamily="34" charset="0"/>
              </a:rPr>
              <a:t>allow plastic hinges</a:t>
            </a:r>
            <a:r>
              <a:rPr lang="en-US" kern="0" dirty="0">
                <a:solidFill>
                  <a:schemeClr val="tx1">
                    <a:lumMod val="50000"/>
                  </a:schemeClr>
                </a:solidFill>
                <a:latin typeface="Arial" panose="020B0604020202020204" pitchFamily="34" charset="0"/>
                <a:cs typeface="Arial" panose="020B0604020202020204" pitchFamily="34" charset="0"/>
              </a:rPr>
              <a:t> due to </a:t>
            </a:r>
            <a:r>
              <a:rPr lang="en-US" kern="0" dirty="0">
                <a:solidFill>
                  <a:srgbClr val="FF0000"/>
                </a:solidFill>
                <a:latin typeface="Arial" panose="020B0604020202020204" pitchFamily="34" charset="0"/>
                <a:cs typeface="Arial" panose="020B0604020202020204" pitchFamily="34" charset="0"/>
              </a:rPr>
              <a:t>cost-effectiveness</a:t>
            </a:r>
            <a:r>
              <a:rPr lang="en-US" kern="0" dirty="0">
                <a:solidFill>
                  <a:schemeClr val="tx1">
                    <a:lumMod val="50000"/>
                  </a:schemeClr>
                </a:solidFill>
                <a:latin typeface="Arial" panose="020B0604020202020204" pitchFamily="34" charset="0"/>
                <a:cs typeface="Arial" panose="020B0604020202020204" pitchFamily="34" charset="0"/>
              </a:rPr>
              <a:t> and </a:t>
            </a:r>
            <a:r>
              <a:rPr lang="en-US" kern="0" dirty="0">
                <a:solidFill>
                  <a:srgbClr val="FF0000"/>
                </a:solidFill>
                <a:latin typeface="Arial" panose="020B0604020202020204" pitchFamily="34" charset="0"/>
                <a:cs typeface="Arial" panose="020B0604020202020204" pitchFamily="34" charset="0"/>
              </a:rPr>
              <a:t>safety</a:t>
            </a:r>
            <a:r>
              <a:rPr lang="en-US" kern="0" dirty="0">
                <a:solidFill>
                  <a:schemeClr val="tx1">
                    <a:lumMod val="50000"/>
                  </a:schemeClr>
                </a:solidFill>
                <a:latin typeface="Arial" panose="020B0604020202020204" pitchFamily="34" charset="0"/>
                <a:cs typeface="Arial" panose="020B0604020202020204" pitchFamily="34" charset="0"/>
              </a:rPr>
              <a:t> considerations.</a:t>
            </a:r>
          </a:p>
        </p:txBody>
      </p:sp>
      <p:grpSp>
        <p:nvGrpSpPr>
          <p:cNvPr id="35" name="群組 34">
            <a:extLst>
              <a:ext uri="{FF2B5EF4-FFF2-40B4-BE49-F238E27FC236}">
                <a16:creationId xmlns:a16="http://schemas.microsoft.com/office/drawing/2014/main" id="{23F2427A-A765-4F6A-8227-EA4AE96F1A5D}"/>
              </a:ext>
            </a:extLst>
          </p:cNvPr>
          <p:cNvGrpSpPr/>
          <p:nvPr/>
        </p:nvGrpSpPr>
        <p:grpSpPr>
          <a:xfrm>
            <a:off x="0" y="4817432"/>
            <a:ext cx="9144000" cy="573929"/>
            <a:chOff x="0" y="4817432"/>
            <a:chExt cx="9144000" cy="573929"/>
          </a:xfrm>
        </p:grpSpPr>
        <p:grpSp>
          <p:nvGrpSpPr>
            <p:cNvPr id="36" name="群組 35">
              <a:extLst>
                <a:ext uri="{FF2B5EF4-FFF2-40B4-BE49-F238E27FC236}">
                  <a16:creationId xmlns:a16="http://schemas.microsoft.com/office/drawing/2014/main" id="{B15316E1-312F-4D72-9837-C96E9ECB5444}"/>
                </a:ext>
              </a:extLst>
            </p:cNvPr>
            <p:cNvGrpSpPr/>
            <p:nvPr/>
          </p:nvGrpSpPr>
          <p:grpSpPr>
            <a:xfrm>
              <a:off x="0" y="4817432"/>
              <a:ext cx="9144000" cy="573929"/>
              <a:chOff x="0" y="4817432"/>
              <a:chExt cx="9144000" cy="573929"/>
            </a:xfrm>
          </p:grpSpPr>
          <p:sp>
            <p:nvSpPr>
              <p:cNvPr id="38" name="矩形 37">
                <a:extLst>
                  <a:ext uri="{FF2B5EF4-FFF2-40B4-BE49-F238E27FC236}">
                    <a16:creationId xmlns:a16="http://schemas.microsoft.com/office/drawing/2014/main" id="{B5721F73-B19B-4D18-90A0-455EE3459FB1}"/>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投影片編號版面配置區 4">
                <a:extLst>
                  <a:ext uri="{FF2B5EF4-FFF2-40B4-BE49-F238E27FC236}">
                    <a16:creationId xmlns:a16="http://schemas.microsoft.com/office/drawing/2014/main" id="{8B0662FA-D208-4025-86A0-B1CED78AFF4B}"/>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5</a:t>
                </a:fld>
                <a:endParaRPr lang="en-US" dirty="0">
                  <a:solidFill>
                    <a:schemeClr val="bg1"/>
                  </a:solidFill>
                </a:endParaRPr>
              </a:p>
            </p:txBody>
          </p:sp>
          <p:grpSp>
            <p:nvGrpSpPr>
              <p:cNvPr id="42" name="群組 41">
                <a:extLst>
                  <a:ext uri="{FF2B5EF4-FFF2-40B4-BE49-F238E27FC236}">
                    <a16:creationId xmlns:a16="http://schemas.microsoft.com/office/drawing/2014/main" id="{769D9EC2-03DB-4103-AE28-5F155326655B}"/>
                  </a:ext>
                </a:extLst>
              </p:cNvPr>
              <p:cNvGrpSpPr/>
              <p:nvPr/>
            </p:nvGrpSpPr>
            <p:grpSpPr>
              <a:xfrm>
                <a:off x="0" y="4817432"/>
                <a:ext cx="976695" cy="372600"/>
                <a:chOff x="0" y="4817432"/>
                <a:chExt cx="976695" cy="372600"/>
              </a:xfrm>
            </p:grpSpPr>
            <p:pic>
              <p:nvPicPr>
                <p:cNvPr id="43" name="Picture 2" descr="國立中央大學 - 2014 Open House Day 開放參觀日｜Accupass 活動通">
                  <a:extLst>
                    <a:ext uri="{FF2B5EF4-FFF2-40B4-BE49-F238E27FC236}">
                      <a16:creationId xmlns:a16="http://schemas.microsoft.com/office/drawing/2014/main" id="{D6C8AA2F-6334-4480-8D97-65E18B1284A1}"/>
                    </a:ext>
                  </a:extLst>
                </p:cNvPr>
                <p:cNvPicPr>
                  <a:picLocks noChangeAspect="1" noChangeArrowheads="1"/>
                </p:cNvPicPr>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45" name="圖片 44">
                  <a:extLst>
                    <a:ext uri="{FF2B5EF4-FFF2-40B4-BE49-F238E27FC236}">
                      <a16:creationId xmlns:a16="http://schemas.microsoft.com/office/drawing/2014/main" id="{3E9D7064-7B9A-457F-88A0-134A63EB8F7A}"/>
                    </a:ext>
                  </a:extLst>
                </p:cNvPr>
                <p:cNvPicPr>
                  <a:picLocks noChangeAspect="1"/>
                </p:cNvPicPr>
                <p:nvPr/>
              </p:nvPicPr>
              <p:blipFill>
                <a:blip r:embed="rId6"/>
                <a:stretch>
                  <a:fillRect/>
                </a:stretch>
              </p:blipFill>
              <p:spPr>
                <a:xfrm>
                  <a:off x="324301" y="4853813"/>
                  <a:ext cx="652394" cy="282881"/>
                </a:xfrm>
                <a:prstGeom prst="rect">
                  <a:avLst/>
                </a:prstGeom>
              </p:spPr>
            </p:pic>
          </p:grpSp>
        </p:grpSp>
        <p:sp>
          <p:nvSpPr>
            <p:cNvPr id="37" name="Text Placeholder 9">
              <a:extLst>
                <a:ext uri="{FF2B5EF4-FFF2-40B4-BE49-F238E27FC236}">
                  <a16:creationId xmlns:a16="http://schemas.microsoft.com/office/drawing/2014/main" id="{76F0E3BC-B999-4553-AEAB-807B049AC9E8}"/>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46" name="Text Placeholder 9">
            <a:extLst>
              <a:ext uri="{FF2B5EF4-FFF2-40B4-BE49-F238E27FC236}">
                <a16:creationId xmlns:a16="http://schemas.microsoft.com/office/drawing/2014/main" id="{657B6726-D1EC-4319-A449-870705A2082F}"/>
              </a:ext>
            </a:extLst>
          </p:cNvPr>
          <p:cNvSpPr txBox="1">
            <a:spLocks/>
          </p:cNvSpPr>
          <p:nvPr/>
        </p:nvSpPr>
        <p:spPr>
          <a:xfrm>
            <a:off x="976695" y="4096174"/>
            <a:ext cx="1933235"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Takeda Model</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281622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BE1CADED-CB5D-4C2C-8C9F-BCB7472A6052}"/>
              </a:ext>
            </a:extLst>
          </p:cNvPr>
          <p:cNvSpPr txBox="1">
            <a:spLocks/>
          </p:cNvSpPr>
          <p:nvPr/>
        </p:nvSpPr>
        <p:spPr>
          <a:xfrm>
            <a:off x="20521" y="83607"/>
            <a:ext cx="6006557" cy="498598"/>
          </a:xfrm>
          <a:prstGeom prst="rect">
            <a:avLst/>
          </a:prstGeom>
        </p:spPr>
        <p:txBody>
          <a:bodyPr vert="horz" wrap="square" lIns="0" tIns="0" rIns="0" bIns="0" rtlCol="0" anchor="b" anchorCtr="0">
            <a:spAutoFit/>
          </a:bodyPr>
          <a:lstStyle>
            <a:lvl1pPr algn="l" defTabSz="514337" rtl="0" eaLnBrk="1" latinLnBrk="0" hangingPunct="1">
              <a:lnSpc>
                <a:spcPct val="90000"/>
              </a:lnSpc>
              <a:spcBef>
                <a:spcPct val="0"/>
              </a:spcBef>
              <a:buNone/>
              <a:defRPr sz="2100" b="1" i="0" kern="1200" baseline="0">
                <a:solidFill>
                  <a:srgbClr val="58595B"/>
                </a:solidFill>
                <a:latin typeface="Helvetica" pitchFamily="2" charset="0"/>
                <a:ea typeface="+mj-ea"/>
                <a:cs typeface="+mj-cs"/>
              </a:defRPr>
            </a:lvl1pPr>
          </a:lstStyle>
          <a:p>
            <a:r>
              <a:rPr lang="en-US" altLang="zh-TW" sz="3600" dirty="0">
                <a:solidFill>
                  <a:schemeClr val="tx1">
                    <a:lumMod val="50000"/>
                  </a:schemeClr>
                </a:solidFill>
                <a:latin typeface="Arial" panose="020B0604020202020204" pitchFamily="34" charset="0"/>
                <a:cs typeface="Arial" panose="020B0604020202020204" pitchFamily="34" charset="0"/>
              </a:rPr>
              <a:t>Why we use Plastic Hinge</a:t>
            </a:r>
          </a:p>
        </p:txBody>
      </p:sp>
      <p:sp>
        <p:nvSpPr>
          <p:cNvPr id="29" name="Text Placeholder 9">
            <a:extLst>
              <a:ext uri="{FF2B5EF4-FFF2-40B4-BE49-F238E27FC236}">
                <a16:creationId xmlns:a16="http://schemas.microsoft.com/office/drawing/2014/main" id="{364D3994-329A-41C5-96CA-F1CF9B69F894}"/>
              </a:ext>
            </a:extLst>
          </p:cNvPr>
          <p:cNvSpPr txBox="1">
            <a:spLocks/>
          </p:cNvSpPr>
          <p:nvPr/>
        </p:nvSpPr>
        <p:spPr>
          <a:xfrm>
            <a:off x="-49206" y="4008814"/>
            <a:ext cx="2522534"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Ductile Design</a:t>
            </a:r>
          </a:p>
        </p:txBody>
      </p:sp>
      <p:sp>
        <p:nvSpPr>
          <p:cNvPr id="72" name="Text Placeholder 9">
            <a:extLst>
              <a:ext uri="{FF2B5EF4-FFF2-40B4-BE49-F238E27FC236}">
                <a16:creationId xmlns:a16="http://schemas.microsoft.com/office/drawing/2014/main" id="{C19C5C6A-5B6F-4B87-8476-357ACAF115EB}"/>
              </a:ext>
            </a:extLst>
          </p:cNvPr>
          <p:cNvSpPr txBox="1">
            <a:spLocks/>
          </p:cNvSpPr>
          <p:nvPr/>
        </p:nvSpPr>
        <p:spPr>
          <a:xfrm>
            <a:off x="66693" y="738206"/>
            <a:ext cx="8967577" cy="99719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How to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accurately simulate the plastic hinges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of beams and columns to express their behavior from linear to nonlinear, as well as the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stiffness</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and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strength</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of the overall structure.</a:t>
            </a:r>
          </a:p>
        </p:txBody>
      </p:sp>
      <p:grpSp>
        <p:nvGrpSpPr>
          <p:cNvPr id="22" name="群組 21">
            <a:extLst>
              <a:ext uri="{FF2B5EF4-FFF2-40B4-BE49-F238E27FC236}">
                <a16:creationId xmlns:a16="http://schemas.microsoft.com/office/drawing/2014/main" id="{D3CDECD4-492C-4C78-BDE1-FA222D9511A0}"/>
              </a:ext>
            </a:extLst>
          </p:cNvPr>
          <p:cNvGrpSpPr/>
          <p:nvPr/>
        </p:nvGrpSpPr>
        <p:grpSpPr>
          <a:xfrm>
            <a:off x="5438466" y="1951546"/>
            <a:ext cx="3767034" cy="2743936"/>
            <a:chOff x="6031550" y="2792646"/>
            <a:chExt cx="2820386" cy="2054389"/>
          </a:xfrm>
        </p:grpSpPr>
        <p:sp>
          <p:nvSpPr>
            <p:cNvPr id="89" name="Text Placeholder 9">
              <a:extLst>
                <a:ext uri="{FF2B5EF4-FFF2-40B4-BE49-F238E27FC236}">
                  <a16:creationId xmlns:a16="http://schemas.microsoft.com/office/drawing/2014/main" id="{90A8D267-CFBB-482D-95FF-2A9702865342}"/>
                </a:ext>
              </a:extLst>
            </p:cNvPr>
            <p:cNvSpPr txBox="1">
              <a:spLocks/>
            </p:cNvSpPr>
            <p:nvPr/>
          </p:nvSpPr>
          <p:spPr>
            <a:xfrm>
              <a:off x="7946513" y="2879850"/>
              <a:ext cx="822338" cy="29034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400" b="0" dirty="0">
                  <a:solidFill>
                    <a:srgbClr val="111111"/>
                  </a:solidFill>
                  <a:latin typeface="Arial" panose="020B0604020202020204" pitchFamily="34" charset="0"/>
                  <a:cs typeface="Arial" panose="020B0604020202020204" pitchFamily="34" charset="0"/>
                </a:rPr>
                <a:t>2500 years Return Period</a:t>
              </a:r>
              <a:endParaRPr lang="en-US" altLang="zh-TW" sz="200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grpSp>
          <p:nvGrpSpPr>
            <p:cNvPr id="21" name="群組 20">
              <a:extLst>
                <a:ext uri="{FF2B5EF4-FFF2-40B4-BE49-F238E27FC236}">
                  <a16:creationId xmlns:a16="http://schemas.microsoft.com/office/drawing/2014/main" id="{FDF8C104-D3FC-4045-8AFC-AF346AA8C934}"/>
                </a:ext>
              </a:extLst>
            </p:cNvPr>
            <p:cNvGrpSpPr/>
            <p:nvPr/>
          </p:nvGrpSpPr>
          <p:grpSpPr>
            <a:xfrm>
              <a:off x="6031550" y="2792646"/>
              <a:ext cx="2820386" cy="2054389"/>
              <a:chOff x="6031550" y="2792646"/>
              <a:chExt cx="2820386" cy="2054389"/>
            </a:xfrm>
          </p:grpSpPr>
          <p:grpSp>
            <p:nvGrpSpPr>
              <p:cNvPr id="50" name="群組 49">
                <a:extLst>
                  <a:ext uri="{FF2B5EF4-FFF2-40B4-BE49-F238E27FC236}">
                    <a16:creationId xmlns:a16="http://schemas.microsoft.com/office/drawing/2014/main" id="{C0B0BE78-8290-4370-AFF0-7C739E5E8804}"/>
                  </a:ext>
                </a:extLst>
              </p:cNvPr>
              <p:cNvGrpSpPr/>
              <p:nvPr/>
            </p:nvGrpSpPr>
            <p:grpSpPr>
              <a:xfrm>
                <a:off x="6031550" y="2792646"/>
                <a:ext cx="2820386" cy="1617517"/>
                <a:chOff x="5808442" y="2667180"/>
                <a:chExt cx="3331450" cy="1740399"/>
              </a:xfrm>
            </p:grpSpPr>
            <p:grpSp>
              <p:nvGrpSpPr>
                <p:cNvPr id="51" name="群組 50">
                  <a:extLst>
                    <a:ext uri="{FF2B5EF4-FFF2-40B4-BE49-F238E27FC236}">
                      <a16:creationId xmlns:a16="http://schemas.microsoft.com/office/drawing/2014/main" id="{69BDB6EA-B518-44C4-87A9-1D4BFBD21609}"/>
                    </a:ext>
                  </a:extLst>
                </p:cNvPr>
                <p:cNvGrpSpPr/>
                <p:nvPr/>
              </p:nvGrpSpPr>
              <p:grpSpPr>
                <a:xfrm>
                  <a:off x="6270598" y="2723597"/>
                  <a:ext cx="2376710" cy="1496252"/>
                  <a:chOff x="3342703" y="2009672"/>
                  <a:chExt cx="2376710" cy="1496252"/>
                </a:xfrm>
              </p:grpSpPr>
              <p:cxnSp>
                <p:nvCxnSpPr>
                  <p:cNvPr id="61" name="直線接點 60">
                    <a:extLst>
                      <a:ext uri="{FF2B5EF4-FFF2-40B4-BE49-F238E27FC236}">
                        <a16:creationId xmlns:a16="http://schemas.microsoft.com/office/drawing/2014/main" id="{728BE1E3-5082-47FC-B0C3-68BEBFFC5168}"/>
                      </a:ext>
                    </a:extLst>
                  </p:cNvPr>
                  <p:cNvCxnSpPr>
                    <a:cxnSpLocks/>
                  </p:cNvCxnSpPr>
                  <p:nvPr/>
                </p:nvCxnSpPr>
                <p:spPr>
                  <a:xfrm flipV="1">
                    <a:off x="3434080" y="2816930"/>
                    <a:ext cx="343441" cy="6039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手繪多邊形: 圖案 61">
                    <a:extLst>
                      <a:ext uri="{FF2B5EF4-FFF2-40B4-BE49-F238E27FC236}">
                        <a16:creationId xmlns:a16="http://schemas.microsoft.com/office/drawing/2014/main" id="{CB542E46-640F-4C06-A10B-A6F703865E3C}"/>
                      </a:ext>
                    </a:extLst>
                  </p:cNvPr>
                  <p:cNvSpPr/>
                  <p:nvPr/>
                </p:nvSpPr>
                <p:spPr>
                  <a:xfrm>
                    <a:off x="3767486" y="2480806"/>
                    <a:ext cx="1603948" cy="412625"/>
                  </a:xfrm>
                  <a:custGeom>
                    <a:avLst/>
                    <a:gdLst>
                      <a:gd name="connsiteX0" fmla="*/ 0 w 1603948"/>
                      <a:gd name="connsiteY0" fmla="*/ 352664 h 412625"/>
                      <a:gd name="connsiteX1" fmla="*/ 622092 w 1603948"/>
                      <a:gd name="connsiteY1" fmla="*/ 395 h 412625"/>
                      <a:gd name="connsiteX2" fmla="*/ 1603948 w 1603948"/>
                      <a:gd name="connsiteY2" fmla="*/ 412625 h 412625"/>
                    </a:gdLst>
                    <a:ahLst/>
                    <a:cxnLst>
                      <a:cxn ang="0">
                        <a:pos x="connsiteX0" y="connsiteY0"/>
                      </a:cxn>
                      <a:cxn ang="0">
                        <a:pos x="connsiteX1" y="connsiteY1"/>
                      </a:cxn>
                      <a:cxn ang="0">
                        <a:pos x="connsiteX2" y="connsiteY2"/>
                      </a:cxn>
                    </a:cxnLst>
                    <a:rect l="l" t="t" r="r" b="b"/>
                    <a:pathLst>
                      <a:path w="1603948" h="412625">
                        <a:moveTo>
                          <a:pt x="0" y="352664"/>
                        </a:moveTo>
                        <a:cubicBezTo>
                          <a:pt x="177383" y="171532"/>
                          <a:pt x="354767" y="-9599"/>
                          <a:pt x="622092" y="395"/>
                        </a:cubicBezTo>
                        <a:cubicBezTo>
                          <a:pt x="889417" y="10388"/>
                          <a:pt x="1371601" y="296451"/>
                          <a:pt x="1603948" y="41262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63" name="直線單箭頭接點 62">
                    <a:extLst>
                      <a:ext uri="{FF2B5EF4-FFF2-40B4-BE49-F238E27FC236}">
                        <a16:creationId xmlns:a16="http://schemas.microsoft.com/office/drawing/2014/main" id="{936E02E2-C3A0-4A44-B7A4-B7326446600E}"/>
                      </a:ext>
                    </a:extLst>
                  </p:cNvPr>
                  <p:cNvCxnSpPr>
                    <a:cxnSpLocks/>
                  </p:cNvCxnSpPr>
                  <p:nvPr/>
                </p:nvCxnSpPr>
                <p:spPr>
                  <a:xfrm>
                    <a:off x="3416300" y="3415768"/>
                    <a:ext cx="2303113" cy="0"/>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76FDA01F-3C2A-493D-8E5A-4CBC492D7F2C}"/>
                      </a:ext>
                    </a:extLst>
                  </p:cNvPr>
                  <p:cNvCxnSpPr>
                    <a:cxnSpLocks/>
                  </p:cNvCxnSpPr>
                  <p:nvPr/>
                </p:nvCxnSpPr>
                <p:spPr>
                  <a:xfrm flipV="1">
                    <a:off x="3429000" y="2009672"/>
                    <a:ext cx="0" cy="1411176"/>
                  </a:xfrm>
                  <a:prstGeom prst="straightConnector1">
                    <a:avLst/>
                  </a:prstGeom>
                  <a:ln w="285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A118A303-E5D4-461C-954A-9D99CC61F1CD}"/>
                      </a:ext>
                    </a:extLst>
                  </p:cNvPr>
                  <p:cNvCxnSpPr>
                    <a:cxnSpLocks/>
                  </p:cNvCxnSpPr>
                  <p:nvPr/>
                </p:nvCxnSpPr>
                <p:spPr>
                  <a:xfrm>
                    <a:off x="5521676" y="3356064"/>
                    <a:ext cx="0" cy="1498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E8291C40-E825-425D-9BAD-B2A47541E903}"/>
                      </a:ext>
                    </a:extLst>
                  </p:cNvPr>
                  <p:cNvCxnSpPr>
                    <a:cxnSpLocks/>
                  </p:cNvCxnSpPr>
                  <p:nvPr/>
                </p:nvCxnSpPr>
                <p:spPr>
                  <a:xfrm>
                    <a:off x="3737218" y="3325537"/>
                    <a:ext cx="0" cy="1498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AD492A2D-F8CC-4285-A167-CAD6A5F56629}"/>
                      </a:ext>
                    </a:extLst>
                  </p:cNvPr>
                  <p:cNvCxnSpPr>
                    <a:cxnSpLocks/>
                  </p:cNvCxnSpPr>
                  <p:nvPr/>
                </p:nvCxnSpPr>
                <p:spPr>
                  <a:xfrm>
                    <a:off x="3344755" y="2830215"/>
                    <a:ext cx="172594"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8C153816-AC62-4557-904D-9F2D1225B29B}"/>
                      </a:ext>
                    </a:extLst>
                  </p:cNvPr>
                  <p:cNvCxnSpPr>
                    <a:cxnSpLocks/>
                  </p:cNvCxnSpPr>
                  <p:nvPr/>
                </p:nvCxnSpPr>
                <p:spPr>
                  <a:xfrm>
                    <a:off x="3342703" y="2476006"/>
                    <a:ext cx="172594"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42200630-A2C5-4857-8D89-24D0FDB50E15}"/>
                      </a:ext>
                    </a:extLst>
                  </p:cNvPr>
                  <p:cNvCxnSpPr>
                    <a:cxnSpLocks/>
                  </p:cNvCxnSpPr>
                  <p:nvPr/>
                </p:nvCxnSpPr>
                <p:spPr>
                  <a:xfrm flipV="1">
                    <a:off x="3554645" y="2468480"/>
                    <a:ext cx="682165" cy="4615"/>
                  </a:xfrm>
                  <a:prstGeom prst="line">
                    <a:avLst/>
                  </a:prstGeom>
                  <a:ln w="2857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9BFB3399-5398-4A58-889E-097B3E8ECDF2}"/>
                      </a:ext>
                    </a:extLst>
                  </p:cNvPr>
                  <p:cNvCxnSpPr>
                    <a:cxnSpLocks/>
                  </p:cNvCxnSpPr>
                  <p:nvPr/>
                </p:nvCxnSpPr>
                <p:spPr>
                  <a:xfrm>
                    <a:off x="3546163" y="2832525"/>
                    <a:ext cx="202389" cy="0"/>
                  </a:xfrm>
                  <a:prstGeom prst="line">
                    <a:avLst/>
                  </a:prstGeom>
                  <a:ln w="2857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 Placeholder 9">
                      <a:extLst>
                        <a:ext uri="{FF2B5EF4-FFF2-40B4-BE49-F238E27FC236}">
                          <a16:creationId xmlns:a16="http://schemas.microsoft.com/office/drawing/2014/main" id="{EEF2B86C-D695-4E30-B8E4-4C5EA5DCA3BF}"/>
                        </a:ext>
                      </a:extLst>
                    </p:cNvPr>
                    <p:cNvSpPr txBox="1">
                      <a:spLocks/>
                    </p:cNvSpPr>
                    <p:nvPr/>
                  </p:nvSpPr>
                  <p:spPr>
                    <a:xfrm>
                      <a:off x="8172417" y="4240738"/>
                      <a:ext cx="646682" cy="166841"/>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1200" i="1" smtClean="0">
                                    <a:solidFill>
                                      <a:schemeClr val="tx1">
                                        <a:lumMod val="50000"/>
                                      </a:schemeClr>
                                    </a:solidFill>
                                    <a:latin typeface="Cambria Math" panose="02040503050406030204" pitchFamily="18" charset="0"/>
                                    <a:ea typeface="Cambria Math" panose="02040503050406030204" pitchFamily="18" charset="0"/>
                                    <a:cs typeface="Arial" panose="020B0604020202020204" pitchFamily="34" charset="0"/>
                                  </a:rPr>
                                  <m:t>∆</m:t>
                                </m:r>
                              </m:e>
                              <m:sub>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𝒖</m:t>
                                </m:r>
                              </m:sub>
                            </m:sSub>
                          </m:oMath>
                        </m:oMathPara>
                      </a14:m>
                      <a:endParaRPr lang="en-US" altLang="zh-TW" sz="12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52" name="Text Placeholder 9">
                      <a:extLst>
                        <a:ext uri="{FF2B5EF4-FFF2-40B4-BE49-F238E27FC236}">
                          <a16:creationId xmlns:a16="http://schemas.microsoft.com/office/drawing/2014/main" id="{EEF2B86C-D695-4E30-B8E4-4C5EA5DCA3BF}"/>
                        </a:ext>
                      </a:extLst>
                    </p:cNvPr>
                    <p:cNvSpPr txBox="1">
                      <a:spLocks noRot="1" noChangeAspect="1" noMove="1" noResize="1" noEditPoints="1" noAdjustHandles="1" noChangeArrowheads="1" noChangeShapeType="1" noTextEdit="1"/>
                    </p:cNvSpPr>
                    <p:nvPr/>
                  </p:nvSpPr>
                  <p:spPr>
                    <a:xfrm>
                      <a:off x="8172417" y="4240738"/>
                      <a:ext cx="646682" cy="166841"/>
                    </a:xfrm>
                    <a:prstGeom prst="rect">
                      <a:avLst/>
                    </a:prstGeom>
                    <a:blipFill>
                      <a:blip r:embed="rId6"/>
                      <a:stretch>
                        <a:fillRect t="-8000"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Text Placeholder 9">
                      <a:extLst>
                        <a:ext uri="{FF2B5EF4-FFF2-40B4-BE49-F238E27FC236}">
                          <a16:creationId xmlns:a16="http://schemas.microsoft.com/office/drawing/2014/main" id="{19A7280E-74FB-474B-81FB-DAE07FD30F48}"/>
                        </a:ext>
                      </a:extLst>
                    </p:cNvPr>
                    <p:cNvSpPr txBox="1">
                      <a:spLocks/>
                    </p:cNvSpPr>
                    <p:nvPr/>
                  </p:nvSpPr>
                  <p:spPr>
                    <a:xfrm>
                      <a:off x="5812624" y="3098985"/>
                      <a:ext cx="646682" cy="166841"/>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𝑷</m:t>
                                </m:r>
                              </m:e>
                              <m:sub>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𝒖</m:t>
                                </m:r>
                              </m:sub>
                            </m:sSub>
                          </m:oMath>
                        </m:oMathPara>
                      </a14:m>
                      <a:endParaRPr lang="en-US" altLang="zh-TW" sz="12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53" name="Text Placeholder 9">
                      <a:extLst>
                        <a:ext uri="{FF2B5EF4-FFF2-40B4-BE49-F238E27FC236}">
                          <a16:creationId xmlns:a16="http://schemas.microsoft.com/office/drawing/2014/main" id="{19A7280E-74FB-474B-81FB-DAE07FD30F48}"/>
                        </a:ext>
                      </a:extLst>
                    </p:cNvPr>
                    <p:cNvSpPr txBox="1">
                      <a:spLocks noRot="1" noChangeAspect="1" noMove="1" noResize="1" noEditPoints="1" noAdjustHandles="1" noChangeArrowheads="1" noChangeShapeType="1" noTextEdit="1"/>
                    </p:cNvSpPr>
                    <p:nvPr/>
                  </p:nvSpPr>
                  <p:spPr>
                    <a:xfrm>
                      <a:off x="5812624" y="3098985"/>
                      <a:ext cx="646682" cy="166841"/>
                    </a:xfrm>
                    <a:prstGeom prst="rect">
                      <a:avLst/>
                    </a:prstGeom>
                    <a:blipFill>
                      <a:blip r:embed="rId7"/>
                      <a:stretch>
                        <a:fillRect t="-8000"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Text Placeholder 9">
                      <a:extLst>
                        <a:ext uri="{FF2B5EF4-FFF2-40B4-BE49-F238E27FC236}">
                          <a16:creationId xmlns:a16="http://schemas.microsoft.com/office/drawing/2014/main" id="{B9F61715-0D78-4709-8E1C-8C28E030C6A7}"/>
                        </a:ext>
                      </a:extLst>
                    </p:cNvPr>
                    <p:cNvSpPr txBox="1">
                      <a:spLocks/>
                    </p:cNvSpPr>
                    <p:nvPr/>
                  </p:nvSpPr>
                  <p:spPr>
                    <a:xfrm>
                      <a:off x="5829523" y="2667180"/>
                      <a:ext cx="646682" cy="16619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𝑷</m:t>
                            </m:r>
                          </m:oMath>
                        </m:oMathPara>
                      </a14:m>
                      <a:endParaRPr lang="en-US" altLang="zh-TW" sz="1200" b="1"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54" name="Text Placeholder 9">
                      <a:extLst>
                        <a:ext uri="{FF2B5EF4-FFF2-40B4-BE49-F238E27FC236}">
                          <a16:creationId xmlns:a16="http://schemas.microsoft.com/office/drawing/2014/main" id="{B9F61715-0D78-4709-8E1C-8C28E030C6A7}"/>
                        </a:ext>
                      </a:extLst>
                    </p:cNvPr>
                    <p:cNvSpPr txBox="1">
                      <a:spLocks noRot="1" noChangeAspect="1" noMove="1" noResize="1" noEditPoints="1" noAdjustHandles="1" noChangeArrowheads="1" noChangeShapeType="1" noTextEdit="1"/>
                    </p:cNvSpPr>
                    <p:nvPr/>
                  </p:nvSpPr>
                  <p:spPr>
                    <a:xfrm>
                      <a:off x="5829523" y="2667180"/>
                      <a:ext cx="646682" cy="166198"/>
                    </a:xfrm>
                    <a:prstGeom prst="rect">
                      <a:avLst/>
                    </a:prstGeom>
                    <a:blipFill>
                      <a:blip r:embed="rId8"/>
                      <a:stretch>
                        <a:fillRect t="-8000" b="-16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Text Placeholder 9">
                      <a:extLst>
                        <a:ext uri="{FF2B5EF4-FFF2-40B4-BE49-F238E27FC236}">
                          <a16:creationId xmlns:a16="http://schemas.microsoft.com/office/drawing/2014/main" id="{9955E771-3EFA-4998-93BC-40B9CC13D884}"/>
                        </a:ext>
                      </a:extLst>
                    </p:cNvPr>
                    <p:cNvSpPr txBox="1">
                      <a:spLocks/>
                    </p:cNvSpPr>
                    <p:nvPr/>
                  </p:nvSpPr>
                  <p:spPr>
                    <a:xfrm>
                      <a:off x="8493210" y="4075909"/>
                      <a:ext cx="646682" cy="166841"/>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TW" sz="1200" i="1" smtClean="0">
                                <a:solidFill>
                                  <a:schemeClr val="tx1">
                                    <a:lumMod val="50000"/>
                                  </a:schemeClr>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zh-TW" sz="12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55" name="Text Placeholder 9">
                      <a:extLst>
                        <a:ext uri="{FF2B5EF4-FFF2-40B4-BE49-F238E27FC236}">
                          <a16:creationId xmlns:a16="http://schemas.microsoft.com/office/drawing/2014/main" id="{9955E771-3EFA-4998-93BC-40B9CC13D884}"/>
                        </a:ext>
                      </a:extLst>
                    </p:cNvPr>
                    <p:cNvSpPr txBox="1">
                      <a:spLocks noRot="1" noChangeAspect="1" noMove="1" noResize="1" noEditPoints="1" noAdjustHandles="1" noChangeArrowheads="1" noChangeShapeType="1" noTextEdit="1"/>
                    </p:cNvSpPr>
                    <p:nvPr/>
                  </p:nvSpPr>
                  <p:spPr>
                    <a:xfrm>
                      <a:off x="8493210" y="4075909"/>
                      <a:ext cx="646682" cy="166841"/>
                    </a:xfrm>
                    <a:prstGeom prst="rect">
                      <a:avLst/>
                    </a:prstGeom>
                    <a:blipFill>
                      <a:blip r:embed="rId9"/>
                      <a:stretch>
                        <a:fillRect t="-8000" b="-16000"/>
                      </a:stretch>
                    </a:blipFill>
                  </p:spPr>
                  <p:txBody>
                    <a:bodyPr/>
                    <a:lstStyle/>
                    <a:p>
                      <a:r>
                        <a:rPr lang="zh-TW" altLang="en-US">
                          <a:noFill/>
                        </a:rPr>
                        <a:t> </a:t>
                      </a:r>
                    </a:p>
                  </p:txBody>
                </p:sp>
              </mc:Fallback>
            </mc:AlternateContent>
            <p:pic>
              <p:nvPicPr>
                <p:cNvPr id="56" name="圖片 55">
                  <a:extLst>
                    <a:ext uri="{FF2B5EF4-FFF2-40B4-BE49-F238E27FC236}">
                      <a16:creationId xmlns:a16="http://schemas.microsoft.com/office/drawing/2014/main" id="{283F7D23-3942-4C83-BA40-ED584555399D}"/>
                    </a:ext>
                  </a:extLst>
                </p:cNvPr>
                <p:cNvPicPr>
                  <a:picLocks noChangeAspect="1"/>
                </p:cNvPicPr>
                <p:nvPr/>
              </p:nvPicPr>
              <p:blipFill>
                <a:blip r:embed="rId10"/>
                <a:stretch>
                  <a:fillRect/>
                </a:stretch>
              </p:blipFill>
              <p:spPr>
                <a:xfrm>
                  <a:off x="7330522" y="3057898"/>
                  <a:ext cx="1486029" cy="626824"/>
                </a:xfrm>
                <a:prstGeom prst="rect">
                  <a:avLst/>
                </a:prstGeom>
              </p:spPr>
            </p:pic>
            <p:cxnSp>
              <p:nvCxnSpPr>
                <p:cNvPr id="57" name="直線接點 56">
                  <a:extLst>
                    <a:ext uri="{FF2B5EF4-FFF2-40B4-BE49-F238E27FC236}">
                      <a16:creationId xmlns:a16="http://schemas.microsoft.com/office/drawing/2014/main" id="{A7D6A3AD-BFEA-40F5-87D9-0679B3337CDF}"/>
                    </a:ext>
                  </a:extLst>
                </p:cNvPr>
                <p:cNvCxnSpPr>
                  <a:cxnSpLocks/>
                </p:cNvCxnSpPr>
                <p:nvPr/>
              </p:nvCxnSpPr>
              <p:spPr>
                <a:xfrm flipV="1">
                  <a:off x="7319316" y="3184713"/>
                  <a:ext cx="1145830" cy="109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 Placeholder 9">
                      <a:extLst>
                        <a:ext uri="{FF2B5EF4-FFF2-40B4-BE49-F238E27FC236}">
                          <a16:creationId xmlns:a16="http://schemas.microsoft.com/office/drawing/2014/main" id="{BB568BE0-CF35-4D2E-841E-D9461A6B1B42}"/>
                        </a:ext>
                      </a:extLst>
                    </p:cNvPr>
                    <p:cNvSpPr txBox="1">
                      <a:spLocks/>
                    </p:cNvSpPr>
                    <p:nvPr/>
                  </p:nvSpPr>
                  <p:spPr>
                    <a:xfrm>
                      <a:off x="6147014" y="4174964"/>
                      <a:ext cx="646682" cy="18152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1200" i="1" smtClean="0">
                                    <a:solidFill>
                                      <a:schemeClr val="tx1">
                                        <a:lumMod val="50000"/>
                                      </a:schemeClr>
                                    </a:solidFill>
                                    <a:latin typeface="Cambria Math" panose="02040503050406030204" pitchFamily="18" charset="0"/>
                                    <a:ea typeface="Cambria Math" panose="02040503050406030204" pitchFamily="18" charset="0"/>
                                    <a:cs typeface="Arial" panose="020B0604020202020204" pitchFamily="34" charset="0"/>
                                  </a:rPr>
                                  <m:t>∆</m:t>
                                </m:r>
                              </m:e>
                              <m:sub>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𝒚</m:t>
                                </m:r>
                              </m:sub>
                            </m:sSub>
                          </m:oMath>
                        </m:oMathPara>
                      </a14:m>
                      <a:endParaRPr lang="en-US" altLang="zh-TW" sz="12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58" name="Text Placeholder 9">
                      <a:extLst>
                        <a:ext uri="{FF2B5EF4-FFF2-40B4-BE49-F238E27FC236}">
                          <a16:creationId xmlns:a16="http://schemas.microsoft.com/office/drawing/2014/main" id="{BB568BE0-CF35-4D2E-841E-D9461A6B1B42}"/>
                        </a:ext>
                      </a:extLst>
                    </p:cNvPr>
                    <p:cNvSpPr txBox="1">
                      <a:spLocks noRot="1" noChangeAspect="1" noMove="1" noResize="1" noEditPoints="1" noAdjustHandles="1" noChangeArrowheads="1" noChangeShapeType="1" noTextEdit="1"/>
                    </p:cNvSpPr>
                    <p:nvPr/>
                  </p:nvSpPr>
                  <p:spPr>
                    <a:xfrm>
                      <a:off x="6147014" y="4174964"/>
                      <a:ext cx="646682" cy="181525"/>
                    </a:xfrm>
                    <a:prstGeom prst="rect">
                      <a:avLst/>
                    </a:prstGeom>
                    <a:blipFill>
                      <a:blip r:embed="rId11"/>
                      <a:stretch>
                        <a:fillRect t="-7407"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Text Placeholder 9">
                      <a:extLst>
                        <a:ext uri="{FF2B5EF4-FFF2-40B4-BE49-F238E27FC236}">
                          <a16:creationId xmlns:a16="http://schemas.microsoft.com/office/drawing/2014/main" id="{4D3CA9AF-525B-442B-84B1-F468C2B0475D}"/>
                        </a:ext>
                      </a:extLst>
                    </p:cNvPr>
                    <p:cNvSpPr txBox="1">
                      <a:spLocks/>
                    </p:cNvSpPr>
                    <p:nvPr/>
                  </p:nvSpPr>
                  <p:spPr>
                    <a:xfrm>
                      <a:off x="5808442" y="3429115"/>
                      <a:ext cx="646682" cy="18152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𝑷</m:t>
                                </m:r>
                              </m:e>
                              <m:sub>
                                <m:r>
                                  <a:rPr lang="en-US" altLang="zh-TW" sz="1200" b="1" i="1" smtClean="0">
                                    <a:solidFill>
                                      <a:schemeClr val="tx1">
                                        <a:lumMod val="50000"/>
                                      </a:schemeClr>
                                    </a:solidFill>
                                    <a:latin typeface="Cambria Math" panose="02040503050406030204" pitchFamily="18" charset="0"/>
                                    <a:ea typeface="微軟正黑體" panose="020B0604030504040204" pitchFamily="34" charset="-120"/>
                                    <a:cs typeface="Arial" panose="020B0604020202020204" pitchFamily="34" charset="0"/>
                                  </a:rPr>
                                  <m:t>𝒚</m:t>
                                </m:r>
                              </m:sub>
                            </m:sSub>
                          </m:oMath>
                        </m:oMathPara>
                      </a14:m>
                      <a:endParaRPr lang="en-US" altLang="zh-TW" sz="12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mc:Choice>
              <mc:Fallback xmlns="">
                <p:sp>
                  <p:nvSpPr>
                    <p:cNvPr id="60" name="Text Placeholder 9">
                      <a:extLst>
                        <a:ext uri="{FF2B5EF4-FFF2-40B4-BE49-F238E27FC236}">
                          <a16:creationId xmlns:a16="http://schemas.microsoft.com/office/drawing/2014/main" id="{4D3CA9AF-525B-442B-84B1-F468C2B0475D}"/>
                        </a:ext>
                      </a:extLst>
                    </p:cNvPr>
                    <p:cNvSpPr txBox="1">
                      <a:spLocks noRot="1" noChangeAspect="1" noMove="1" noResize="1" noEditPoints="1" noAdjustHandles="1" noChangeArrowheads="1" noChangeShapeType="1" noTextEdit="1"/>
                    </p:cNvSpPr>
                    <p:nvPr/>
                  </p:nvSpPr>
                  <p:spPr>
                    <a:xfrm>
                      <a:off x="5808442" y="3429115"/>
                      <a:ext cx="646682" cy="181525"/>
                    </a:xfrm>
                    <a:prstGeom prst="rect">
                      <a:avLst/>
                    </a:prstGeom>
                    <a:blipFill>
                      <a:blip r:embed="rId12"/>
                      <a:stretch>
                        <a:fillRect t="-7143" b="-28571"/>
                      </a:stretch>
                    </a:blipFill>
                  </p:spPr>
                  <p:txBody>
                    <a:bodyPr/>
                    <a:lstStyle/>
                    <a:p>
                      <a:r>
                        <a:rPr lang="zh-TW" altLang="en-US">
                          <a:noFill/>
                        </a:rPr>
                        <a:t> </a:t>
                      </a:r>
                    </a:p>
                  </p:txBody>
                </p:sp>
              </mc:Fallback>
            </mc:AlternateContent>
          </p:grpSp>
          <p:sp>
            <p:nvSpPr>
              <p:cNvPr id="73" name="Text Placeholder 9">
                <a:extLst>
                  <a:ext uri="{FF2B5EF4-FFF2-40B4-BE49-F238E27FC236}">
                    <a16:creationId xmlns:a16="http://schemas.microsoft.com/office/drawing/2014/main" id="{B2635E40-5E3E-4713-8063-79FE949CE937}"/>
                  </a:ext>
                </a:extLst>
              </p:cNvPr>
              <p:cNvSpPr txBox="1">
                <a:spLocks/>
              </p:cNvSpPr>
              <p:nvPr/>
            </p:nvSpPr>
            <p:spPr>
              <a:xfrm>
                <a:off x="6689324" y="4325448"/>
                <a:ext cx="1202883" cy="29034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400" b="0" dirty="0">
                    <a:solidFill>
                      <a:srgbClr val="111111"/>
                    </a:solidFill>
                    <a:latin typeface="Arial" panose="020B0604020202020204" pitchFamily="34" charset="0"/>
                    <a:cs typeface="Arial" panose="020B0604020202020204" pitchFamily="34" charset="0"/>
                  </a:rPr>
                  <a:t>A</a:t>
                </a:r>
                <a:r>
                  <a:rPr lang="en-US" altLang="zh-TW" sz="1400" b="0" i="0" dirty="0">
                    <a:solidFill>
                      <a:srgbClr val="111111"/>
                    </a:solidFill>
                    <a:effectLst/>
                    <a:latin typeface="Arial" panose="020B0604020202020204" pitchFamily="34" charset="0"/>
                    <a:cs typeface="Arial" panose="020B0604020202020204" pitchFamily="34" charset="0"/>
                  </a:rPr>
                  <a:t>llowable Ductility </a:t>
                </a:r>
                <a:r>
                  <a:rPr lang="en-US" altLang="zh-TW" sz="1400" b="0" dirty="0">
                    <a:solidFill>
                      <a:srgbClr val="111111"/>
                    </a:solidFill>
                    <a:latin typeface="Arial" panose="020B0604020202020204" pitchFamily="34" charset="0"/>
                    <a:cs typeface="Arial" panose="020B0604020202020204" pitchFamily="34" charset="0"/>
                  </a:rPr>
                  <a:t>C</a:t>
                </a:r>
                <a:r>
                  <a:rPr lang="en-US" altLang="zh-TW" sz="1400" b="0" i="0" dirty="0">
                    <a:solidFill>
                      <a:srgbClr val="111111"/>
                    </a:solidFill>
                    <a:effectLst/>
                    <a:latin typeface="Arial" panose="020B0604020202020204" pitchFamily="34" charset="0"/>
                    <a:cs typeface="Arial" panose="020B0604020202020204" pitchFamily="34" charset="0"/>
                  </a:rPr>
                  <a:t>apacity Ra</a:t>
                </a:r>
                <a:endParaRPr lang="en-US" altLang="zh-TW" sz="200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2" name="橢圓 1">
                <a:extLst>
                  <a:ext uri="{FF2B5EF4-FFF2-40B4-BE49-F238E27FC236}">
                    <a16:creationId xmlns:a16="http://schemas.microsoft.com/office/drawing/2014/main" id="{19833256-7F70-4DB0-B258-10B9C1F6DF17}"/>
                  </a:ext>
                </a:extLst>
              </p:cNvPr>
              <p:cNvSpPr/>
              <p:nvPr/>
            </p:nvSpPr>
            <p:spPr>
              <a:xfrm>
                <a:off x="7782230" y="3246989"/>
                <a:ext cx="68226" cy="6837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cxnSp>
            <p:nvCxnSpPr>
              <p:cNvPr id="75" name="直線接點 74">
                <a:extLst>
                  <a:ext uri="{FF2B5EF4-FFF2-40B4-BE49-F238E27FC236}">
                    <a16:creationId xmlns:a16="http://schemas.microsoft.com/office/drawing/2014/main" id="{4561A0C7-4818-428B-ABC5-27D447688BB4}"/>
                  </a:ext>
                </a:extLst>
              </p:cNvPr>
              <p:cNvCxnSpPr>
                <a:cxnSpLocks/>
              </p:cNvCxnSpPr>
              <p:nvPr/>
            </p:nvCxnSpPr>
            <p:spPr>
              <a:xfrm>
                <a:off x="7816343" y="3326823"/>
                <a:ext cx="0" cy="825074"/>
              </a:xfrm>
              <a:prstGeom prst="line">
                <a:avLst/>
              </a:prstGeom>
              <a:ln w="2857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98B25A1-B010-4273-A632-0580B8CFE98E}"/>
                  </a:ext>
                </a:extLst>
              </p:cNvPr>
              <p:cNvCxnSpPr>
                <a:cxnSpLocks/>
              </p:cNvCxnSpPr>
              <p:nvPr/>
            </p:nvCxnSpPr>
            <p:spPr>
              <a:xfrm>
                <a:off x="6772704" y="4250472"/>
                <a:ext cx="1009526" cy="0"/>
              </a:xfrm>
              <a:prstGeom prst="straightConnector1">
                <a:avLst/>
              </a:prstGeom>
              <a:ln w="158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99428DCA-38CA-4A39-8EBC-8880E83DD260}"/>
                  </a:ext>
                </a:extLst>
              </p:cNvPr>
              <p:cNvCxnSpPr>
                <a:cxnSpLocks/>
              </p:cNvCxnSpPr>
              <p:nvPr/>
            </p:nvCxnSpPr>
            <p:spPr>
              <a:xfrm>
                <a:off x="6756803" y="4179441"/>
                <a:ext cx="0" cy="13927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9ED479E-242A-495A-B3E3-62484D6CF2C7}"/>
                  </a:ext>
                </a:extLst>
              </p:cNvPr>
              <p:cNvCxnSpPr>
                <a:cxnSpLocks/>
              </p:cNvCxnSpPr>
              <p:nvPr/>
            </p:nvCxnSpPr>
            <p:spPr>
              <a:xfrm>
                <a:off x="7818883" y="4179441"/>
                <a:ext cx="0" cy="13927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86" name="Text Placeholder 9">
                <a:extLst>
                  <a:ext uri="{FF2B5EF4-FFF2-40B4-BE49-F238E27FC236}">
                    <a16:creationId xmlns:a16="http://schemas.microsoft.com/office/drawing/2014/main" id="{0701AA0D-1AE5-4863-A831-33808052CDBA}"/>
                  </a:ext>
                </a:extLst>
              </p:cNvPr>
              <p:cNvSpPr txBox="1">
                <a:spLocks/>
              </p:cNvSpPr>
              <p:nvPr/>
            </p:nvSpPr>
            <p:spPr>
              <a:xfrm>
                <a:off x="6971005" y="2863081"/>
                <a:ext cx="967611" cy="290345"/>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400" b="0" dirty="0">
                    <a:solidFill>
                      <a:srgbClr val="111111"/>
                    </a:solidFill>
                    <a:latin typeface="Arial" panose="020B0604020202020204" pitchFamily="34" charset="0"/>
                    <a:cs typeface="Arial" panose="020B0604020202020204" pitchFamily="34" charset="0"/>
                  </a:rPr>
                  <a:t>475 years Return Period</a:t>
                </a:r>
                <a:endParaRPr lang="en-US" altLang="zh-TW" sz="200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87" name="橢圓 86">
                <a:extLst>
                  <a:ext uri="{FF2B5EF4-FFF2-40B4-BE49-F238E27FC236}">
                    <a16:creationId xmlns:a16="http://schemas.microsoft.com/office/drawing/2014/main" id="{D3A517AE-7617-4A74-B7E3-090ACAF38572}"/>
                  </a:ext>
                </a:extLst>
              </p:cNvPr>
              <p:cNvSpPr/>
              <p:nvPr/>
            </p:nvSpPr>
            <p:spPr>
              <a:xfrm>
                <a:off x="8233402" y="3235533"/>
                <a:ext cx="68226" cy="6837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cxnSp>
            <p:nvCxnSpPr>
              <p:cNvPr id="88" name="直線接點 87">
                <a:extLst>
                  <a:ext uri="{FF2B5EF4-FFF2-40B4-BE49-F238E27FC236}">
                    <a16:creationId xmlns:a16="http://schemas.microsoft.com/office/drawing/2014/main" id="{8C671066-A12A-4670-8F94-1DD2A9896D3C}"/>
                  </a:ext>
                </a:extLst>
              </p:cNvPr>
              <p:cNvCxnSpPr>
                <a:cxnSpLocks/>
              </p:cNvCxnSpPr>
              <p:nvPr/>
            </p:nvCxnSpPr>
            <p:spPr>
              <a:xfrm>
                <a:off x="8267515" y="3315367"/>
                <a:ext cx="0" cy="825074"/>
              </a:xfrm>
              <a:prstGeom prst="line">
                <a:avLst/>
              </a:prstGeom>
              <a:ln w="2857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9DA2380B-A0B7-4E61-957F-56422CBB0844}"/>
                  </a:ext>
                </a:extLst>
              </p:cNvPr>
              <p:cNvCxnSpPr>
                <a:cxnSpLocks/>
              </p:cNvCxnSpPr>
              <p:nvPr/>
            </p:nvCxnSpPr>
            <p:spPr>
              <a:xfrm>
                <a:off x="6766397" y="4669952"/>
                <a:ext cx="1467004" cy="0"/>
              </a:xfrm>
              <a:prstGeom prst="straightConnector1">
                <a:avLst/>
              </a:prstGeom>
              <a:ln w="158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DB307EE3-81B1-457D-9728-263749F07A2D}"/>
                  </a:ext>
                </a:extLst>
              </p:cNvPr>
              <p:cNvCxnSpPr>
                <a:cxnSpLocks/>
              </p:cNvCxnSpPr>
              <p:nvPr/>
            </p:nvCxnSpPr>
            <p:spPr>
              <a:xfrm>
                <a:off x="6750496" y="4598921"/>
                <a:ext cx="0" cy="13927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DD72BBA5-ACE8-4427-8DDC-C3D97104DBA0}"/>
                  </a:ext>
                </a:extLst>
              </p:cNvPr>
              <p:cNvCxnSpPr>
                <a:cxnSpLocks/>
              </p:cNvCxnSpPr>
              <p:nvPr/>
            </p:nvCxnSpPr>
            <p:spPr>
              <a:xfrm>
                <a:off x="8267514" y="4594893"/>
                <a:ext cx="0" cy="13927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3" name="Text Placeholder 9">
                <a:extLst>
                  <a:ext uri="{FF2B5EF4-FFF2-40B4-BE49-F238E27FC236}">
                    <a16:creationId xmlns:a16="http://schemas.microsoft.com/office/drawing/2014/main" id="{671512B3-D306-44CE-91EF-102703BE6D92}"/>
                  </a:ext>
                </a:extLst>
              </p:cNvPr>
              <p:cNvSpPr txBox="1">
                <a:spLocks/>
              </p:cNvSpPr>
              <p:nvPr/>
            </p:nvSpPr>
            <p:spPr>
              <a:xfrm>
                <a:off x="6907565" y="4701863"/>
                <a:ext cx="1202883" cy="14517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400" b="0" i="0" dirty="0">
                    <a:solidFill>
                      <a:srgbClr val="111111"/>
                    </a:solidFill>
                    <a:effectLst/>
                    <a:latin typeface="Arial" panose="020B0604020202020204" pitchFamily="34" charset="0"/>
                    <a:cs typeface="Arial" panose="020B0604020202020204" pitchFamily="34" charset="0"/>
                  </a:rPr>
                  <a:t>Ductility </a:t>
                </a:r>
                <a:r>
                  <a:rPr lang="en-US" altLang="zh-TW" sz="1400" b="0" dirty="0">
                    <a:solidFill>
                      <a:srgbClr val="111111"/>
                    </a:solidFill>
                    <a:latin typeface="Arial" panose="020B0604020202020204" pitchFamily="34" charset="0"/>
                    <a:cs typeface="Arial" panose="020B0604020202020204" pitchFamily="34" charset="0"/>
                  </a:rPr>
                  <a:t>C</a:t>
                </a:r>
                <a:r>
                  <a:rPr lang="en-US" altLang="zh-TW" sz="1400" b="0" i="0" dirty="0">
                    <a:solidFill>
                      <a:srgbClr val="111111"/>
                    </a:solidFill>
                    <a:effectLst/>
                    <a:latin typeface="Arial" panose="020B0604020202020204" pitchFamily="34" charset="0"/>
                    <a:cs typeface="Arial" panose="020B0604020202020204" pitchFamily="34" charset="0"/>
                  </a:rPr>
                  <a:t>apacity R</a:t>
                </a:r>
                <a:endParaRPr lang="en-US" altLang="zh-TW" sz="200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grpSp>
      </p:grpSp>
      <p:grpSp>
        <p:nvGrpSpPr>
          <p:cNvPr id="3" name="群組 2">
            <a:extLst>
              <a:ext uri="{FF2B5EF4-FFF2-40B4-BE49-F238E27FC236}">
                <a16:creationId xmlns:a16="http://schemas.microsoft.com/office/drawing/2014/main" id="{F5B0BDB3-8A32-4640-A5DF-9C0E7DC5D27F}"/>
              </a:ext>
            </a:extLst>
          </p:cNvPr>
          <p:cNvGrpSpPr/>
          <p:nvPr/>
        </p:nvGrpSpPr>
        <p:grpSpPr>
          <a:xfrm>
            <a:off x="2706926" y="2223375"/>
            <a:ext cx="2805379" cy="1532575"/>
            <a:chOff x="2501125" y="2223375"/>
            <a:chExt cx="2805379" cy="1532575"/>
          </a:xfrm>
        </p:grpSpPr>
        <p:grpSp>
          <p:nvGrpSpPr>
            <p:cNvPr id="223" name="群組 222">
              <a:extLst>
                <a:ext uri="{FF2B5EF4-FFF2-40B4-BE49-F238E27FC236}">
                  <a16:creationId xmlns:a16="http://schemas.microsoft.com/office/drawing/2014/main" id="{4E9CA270-DAA3-410F-9AD5-34FFCFE2A8F7}"/>
                </a:ext>
              </a:extLst>
            </p:cNvPr>
            <p:cNvGrpSpPr/>
            <p:nvPr/>
          </p:nvGrpSpPr>
          <p:grpSpPr>
            <a:xfrm>
              <a:off x="2501125" y="2223375"/>
              <a:ext cx="1398077" cy="1532575"/>
              <a:chOff x="2251732" y="2058121"/>
              <a:chExt cx="1398077" cy="1532575"/>
            </a:xfrm>
          </p:grpSpPr>
          <p:cxnSp>
            <p:nvCxnSpPr>
              <p:cNvPr id="165" name="直線接點 164">
                <a:extLst>
                  <a:ext uri="{FF2B5EF4-FFF2-40B4-BE49-F238E27FC236}">
                    <a16:creationId xmlns:a16="http://schemas.microsoft.com/office/drawing/2014/main" id="{7A965CC2-30A5-4EC8-AEEE-E2113D797F10}"/>
                  </a:ext>
                </a:extLst>
              </p:cNvPr>
              <p:cNvCxnSpPr>
                <a:cxnSpLocks/>
              </p:cNvCxnSpPr>
              <p:nvPr/>
            </p:nvCxnSpPr>
            <p:spPr>
              <a:xfrm flipV="1">
                <a:off x="3436861" y="2092403"/>
                <a:ext cx="20302" cy="1329361"/>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82677182-143B-4339-AD9A-117172A418DB}"/>
                  </a:ext>
                </a:extLst>
              </p:cNvPr>
              <p:cNvCxnSpPr>
                <a:cxnSpLocks/>
              </p:cNvCxnSpPr>
              <p:nvPr/>
            </p:nvCxnSpPr>
            <p:spPr>
              <a:xfrm flipV="1">
                <a:off x="2930245" y="2092403"/>
                <a:ext cx="17191" cy="1322365"/>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021FAF24-0F06-4C70-8BCE-4723E417EC09}"/>
                  </a:ext>
                </a:extLst>
              </p:cNvPr>
              <p:cNvCxnSpPr>
                <a:cxnSpLocks/>
              </p:cNvCxnSpPr>
              <p:nvPr/>
            </p:nvCxnSpPr>
            <p:spPr>
              <a:xfrm>
                <a:off x="2702694" y="2096779"/>
                <a:ext cx="886204" cy="51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5" name="橢圓 84">
                <a:extLst>
                  <a:ext uri="{FF2B5EF4-FFF2-40B4-BE49-F238E27FC236}">
                    <a16:creationId xmlns:a16="http://schemas.microsoft.com/office/drawing/2014/main" id="{B38BE2BF-5F0E-475D-A0BD-5140D89E42D8}"/>
                  </a:ext>
                </a:extLst>
              </p:cNvPr>
              <p:cNvSpPr/>
              <p:nvPr/>
            </p:nvSpPr>
            <p:spPr>
              <a:xfrm>
                <a:off x="2554584" y="23920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43EAE006-3EA9-46DC-B335-3086A3B77D7D}"/>
                  </a:ext>
                </a:extLst>
              </p:cNvPr>
              <p:cNvSpPr/>
              <p:nvPr/>
            </p:nvSpPr>
            <p:spPr>
              <a:xfrm>
                <a:off x="2387250" y="3419530"/>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70DC6385-60AE-4197-B1C3-7261884028EF}"/>
                  </a:ext>
                </a:extLst>
              </p:cNvPr>
              <p:cNvSpPr/>
              <p:nvPr/>
            </p:nvSpPr>
            <p:spPr>
              <a:xfrm>
                <a:off x="3393675" y="3428760"/>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6968E51F-0DE2-4FA8-8F6F-17D5E5E0D322}"/>
                  </a:ext>
                </a:extLst>
              </p:cNvPr>
              <p:cNvSpPr/>
              <p:nvPr/>
            </p:nvSpPr>
            <p:spPr>
              <a:xfrm>
                <a:off x="2965930" y="2402130"/>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96964E45-DC73-421F-97C8-B518D68D4D5B}"/>
                  </a:ext>
                </a:extLst>
              </p:cNvPr>
              <p:cNvSpPr/>
              <p:nvPr/>
            </p:nvSpPr>
            <p:spPr>
              <a:xfrm>
                <a:off x="2883674" y="3419530"/>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圖案 108">
                <a:extLst>
                  <a:ext uri="{FF2B5EF4-FFF2-40B4-BE49-F238E27FC236}">
                    <a16:creationId xmlns:a16="http://schemas.microsoft.com/office/drawing/2014/main" id="{A548953D-B9C9-4134-AC74-D68656BC1076}"/>
                  </a:ext>
                </a:extLst>
              </p:cNvPr>
              <p:cNvSpPr/>
              <p:nvPr/>
            </p:nvSpPr>
            <p:spPr>
              <a:xfrm>
                <a:off x="2426286" y="2112540"/>
                <a:ext cx="210554" cy="1302036"/>
              </a:xfrm>
              <a:custGeom>
                <a:avLst/>
                <a:gdLst>
                  <a:gd name="connsiteX0" fmla="*/ 0 w 209550"/>
                  <a:gd name="connsiteY0" fmla="*/ 1344930 h 1344930"/>
                  <a:gd name="connsiteX1" fmla="*/ 95250 w 209550"/>
                  <a:gd name="connsiteY1" fmla="*/ 567690 h 1344930"/>
                  <a:gd name="connsiteX2" fmla="*/ 209550 w 209550"/>
                  <a:gd name="connsiteY2" fmla="*/ 0 h 1344930"/>
                </a:gdLst>
                <a:ahLst/>
                <a:cxnLst>
                  <a:cxn ang="0">
                    <a:pos x="connsiteX0" y="connsiteY0"/>
                  </a:cxn>
                  <a:cxn ang="0">
                    <a:pos x="connsiteX1" y="connsiteY1"/>
                  </a:cxn>
                  <a:cxn ang="0">
                    <a:pos x="connsiteX2" y="connsiteY2"/>
                  </a:cxn>
                </a:cxnLst>
                <a:rect l="l" t="t" r="r" b="b"/>
                <a:pathLst>
                  <a:path w="209550" h="1344930">
                    <a:moveTo>
                      <a:pt x="0" y="1344930"/>
                    </a:moveTo>
                    <a:cubicBezTo>
                      <a:pt x="30162" y="1068387"/>
                      <a:pt x="60325" y="791845"/>
                      <a:pt x="95250" y="567690"/>
                    </a:cubicBezTo>
                    <a:cubicBezTo>
                      <a:pt x="130175" y="343535"/>
                      <a:pt x="170815" y="130175"/>
                      <a:pt x="209550" y="0"/>
                    </a:cubicBezTo>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10" name="手繪多邊形: 圖案 109">
                <a:extLst>
                  <a:ext uri="{FF2B5EF4-FFF2-40B4-BE49-F238E27FC236}">
                    <a16:creationId xmlns:a16="http://schemas.microsoft.com/office/drawing/2014/main" id="{C953B950-ED91-421D-B5B9-0C28A858203C}"/>
                  </a:ext>
                </a:extLst>
              </p:cNvPr>
              <p:cNvSpPr/>
              <p:nvPr/>
            </p:nvSpPr>
            <p:spPr>
              <a:xfrm>
                <a:off x="2936776" y="2171164"/>
                <a:ext cx="191821" cy="1257596"/>
              </a:xfrm>
              <a:custGeom>
                <a:avLst/>
                <a:gdLst>
                  <a:gd name="connsiteX0" fmla="*/ 0 w 209550"/>
                  <a:gd name="connsiteY0" fmla="*/ 1344930 h 1344930"/>
                  <a:gd name="connsiteX1" fmla="*/ 95250 w 209550"/>
                  <a:gd name="connsiteY1" fmla="*/ 567690 h 1344930"/>
                  <a:gd name="connsiteX2" fmla="*/ 209550 w 209550"/>
                  <a:gd name="connsiteY2" fmla="*/ 0 h 1344930"/>
                </a:gdLst>
                <a:ahLst/>
                <a:cxnLst>
                  <a:cxn ang="0">
                    <a:pos x="connsiteX0" y="connsiteY0"/>
                  </a:cxn>
                  <a:cxn ang="0">
                    <a:pos x="connsiteX1" y="connsiteY1"/>
                  </a:cxn>
                  <a:cxn ang="0">
                    <a:pos x="connsiteX2" y="connsiteY2"/>
                  </a:cxn>
                </a:cxnLst>
                <a:rect l="l" t="t" r="r" b="b"/>
                <a:pathLst>
                  <a:path w="209550" h="1344930">
                    <a:moveTo>
                      <a:pt x="0" y="1344930"/>
                    </a:moveTo>
                    <a:cubicBezTo>
                      <a:pt x="30162" y="1068387"/>
                      <a:pt x="60325" y="791845"/>
                      <a:pt x="95250" y="567690"/>
                    </a:cubicBezTo>
                    <a:cubicBezTo>
                      <a:pt x="130175" y="343535"/>
                      <a:pt x="170815" y="130175"/>
                      <a:pt x="209550" y="0"/>
                    </a:cubicBezTo>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11" name="手繪多邊形: 圖案 110">
                <a:extLst>
                  <a:ext uri="{FF2B5EF4-FFF2-40B4-BE49-F238E27FC236}">
                    <a16:creationId xmlns:a16="http://schemas.microsoft.com/office/drawing/2014/main" id="{DC47AF57-61D1-4EAB-9B50-023FC628F0D4}"/>
                  </a:ext>
                </a:extLst>
              </p:cNvPr>
              <p:cNvSpPr/>
              <p:nvPr/>
            </p:nvSpPr>
            <p:spPr>
              <a:xfrm>
                <a:off x="3441089" y="2112540"/>
                <a:ext cx="199173" cy="1324852"/>
              </a:xfrm>
              <a:custGeom>
                <a:avLst/>
                <a:gdLst>
                  <a:gd name="connsiteX0" fmla="*/ 0 w 209550"/>
                  <a:gd name="connsiteY0" fmla="*/ 1344930 h 1344930"/>
                  <a:gd name="connsiteX1" fmla="*/ 95250 w 209550"/>
                  <a:gd name="connsiteY1" fmla="*/ 567690 h 1344930"/>
                  <a:gd name="connsiteX2" fmla="*/ 209550 w 209550"/>
                  <a:gd name="connsiteY2" fmla="*/ 0 h 1344930"/>
                </a:gdLst>
                <a:ahLst/>
                <a:cxnLst>
                  <a:cxn ang="0">
                    <a:pos x="connsiteX0" y="connsiteY0"/>
                  </a:cxn>
                  <a:cxn ang="0">
                    <a:pos x="connsiteX1" y="connsiteY1"/>
                  </a:cxn>
                  <a:cxn ang="0">
                    <a:pos x="connsiteX2" y="connsiteY2"/>
                  </a:cxn>
                </a:cxnLst>
                <a:rect l="l" t="t" r="r" b="b"/>
                <a:pathLst>
                  <a:path w="209550" h="1344930">
                    <a:moveTo>
                      <a:pt x="0" y="1344930"/>
                    </a:moveTo>
                    <a:cubicBezTo>
                      <a:pt x="30162" y="1068387"/>
                      <a:pt x="60325" y="791845"/>
                      <a:pt x="95250" y="567690"/>
                    </a:cubicBezTo>
                    <a:cubicBezTo>
                      <a:pt x="130175" y="343535"/>
                      <a:pt x="170815" y="130175"/>
                      <a:pt x="209550" y="0"/>
                    </a:cubicBezTo>
                  </a:path>
                </a:pathLst>
              </a:cu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6" name="橢圓 25">
                <a:extLst>
                  <a:ext uri="{FF2B5EF4-FFF2-40B4-BE49-F238E27FC236}">
                    <a16:creationId xmlns:a16="http://schemas.microsoft.com/office/drawing/2014/main" id="{36A69A17-4470-4A19-AA7B-E96CC11C6581}"/>
                  </a:ext>
                </a:extLst>
              </p:cNvPr>
              <p:cNvSpPr/>
              <p:nvPr/>
            </p:nvSpPr>
            <p:spPr>
              <a:xfrm>
                <a:off x="2636840" y="2058121"/>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a:extLst>
                  <a:ext uri="{FF2B5EF4-FFF2-40B4-BE49-F238E27FC236}">
                    <a16:creationId xmlns:a16="http://schemas.microsoft.com/office/drawing/2014/main" id="{AB829463-7771-4452-B917-8B2F8382698F}"/>
                  </a:ext>
                </a:extLst>
              </p:cNvPr>
              <p:cNvSpPr/>
              <p:nvPr/>
            </p:nvSpPr>
            <p:spPr>
              <a:xfrm>
                <a:off x="3086882" y="2092403"/>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橢圓 83">
                <a:extLst>
                  <a:ext uri="{FF2B5EF4-FFF2-40B4-BE49-F238E27FC236}">
                    <a16:creationId xmlns:a16="http://schemas.microsoft.com/office/drawing/2014/main" id="{DC0CD379-1CA2-4054-A612-1136B5D433CE}"/>
                  </a:ext>
                </a:extLst>
              </p:cNvPr>
              <p:cNvSpPr/>
              <p:nvPr/>
            </p:nvSpPr>
            <p:spPr>
              <a:xfrm>
                <a:off x="3558006" y="2058121"/>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7" name="直線接點 116">
                <a:extLst>
                  <a:ext uri="{FF2B5EF4-FFF2-40B4-BE49-F238E27FC236}">
                    <a16:creationId xmlns:a16="http://schemas.microsoft.com/office/drawing/2014/main" id="{B1DCDEA9-299C-4F4D-B111-FC066E478C4D}"/>
                  </a:ext>
                </a:extLst>
              </p:cNvPr>
              <p:cNvCxnSpPr>
                <a:cxnSpLocks/>
              </p:cNvCxnSpPr>
              <p:nvPr/>
            </p:nvCxnSpPr>
            <p:spPr>
              <a:xfrm>
                <a:off x="2645214" y="2434481"/>
                <a:ext cx="32071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F906FE35-4663-4423-8EEF-3C39D644B585}"/>
                  </a:ext>
                </a:extLst>
              </p:cNvPr>
              <p:cNvGrpSpPr/>
              <p:nvPr/>
            </p:nvGrpSpPr>
            <p:grpSpPr>
              <a:xfrm>
                <a:off x="3073336" y="2402315"/>
                <a:ext cx="496656" cy="84474"/>
                <a:chOff x="2706984" y="2544467"/>
                <a:chExt cx="496656" cy="84474"/>
              </a:xfrm>
            </p:grpSpPr>
            <p:sp>
              <p:nvSpPr>
                <p:cNvPr id="120" name="橢圓 119">
                  <a:extLst>
                    <a:ext uri="{FF2B5EF4-FFF2-40B4-BE49-F238E27FC236}">
                      <a16:creationId xmlns:a16="http://schemas.microsoft.com/office/drawing/2014/main" id="{050EECA3-AEBC-4A2B-98E4-82468A393B79}"/>
                    </a:ext>
                  </a:extLst>
                </p:cNvPr>
                <p:cNvSpPr/>
                <p:nvPr/>
              </p:nvSpPr>
              <p:spPr>
                <a:xfrm>
                  <a:off x="2706984" y="25444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a:extLst>
                    <a:ext uri="{FF2B5EF4-FFF2-40B4-BE49-F238E27FC236}">
                      <a16:creationId xmlns:a16="http://schemas.microsoft.com/office/drawing/2014/main" id="{248C89A0-3EF7-4EC7-AB11-4C9CF1299F4B}"/>
                    </a:ext>
                  </a:extLst>
                </p:cNvPr>
                <p:cNvSpPr/>
                <p:nvPr/>
              </p:nvSpPr>
              <p:spPr>
                <a:xfrm>
                  <a:off x="3121384" y="2546685"/>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2" name="直線接點 121">
                  <a:extLst>
                    <a:ext uri="{FF2B5EF4-FFF2-40B4-BE49-F238E27FC236}">
                      <a16:creationId xmlns:a16="http://schemas.microsoft.com/office/drawing/2014/main" id="{0572AE2B-8049-4754-927B-A86CB33EE8A3}"/>
                    </a:ext>
                  </a:extLst>
                </p:cNvPr>
                <p:cNvCxnSpPr>
                  <a:cxnSpLocks/>
                  <a:stCxn id="120" idx="6"/>
                  <a:endCxn id="121" idx="2"/>
                </p:cNvCxnSpPr>
                <p:nvPr/>
              </p:nvCxnSpPr>
              <p:spPr>
                <a:xfrm>
                  <a:off x="2789240" y="2585595"/>
                  <a:ext cx="332144" cy="221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群組 125">
                <a:extLst>
                  <a:ext uri="{FF2B5EF4-FFF2-40B4-BE49-F238E27FC236}">
                    <a16:creationId xmlns:a16="http://schemas.microsoft.com/office/drawing/2014/main" id="{C5EDFF0A-7EB4-4AD9-95C6-C035DB06DA66}"/>
                  </a:ext>
                </a:extLst>
              </p:cNvPr>
              <p:cNvGrpSpPr/>
              <p:nvPr/>
            </p:nvGrpSpPr>
            <p:grpSpPr>
              <a:xfrm>
                <a:off x="3017199" y="2759863"/>
                <a:ext cx="496656" cy="84474"/>
                <a:chOff x="2706984" y="2544467"/>
                <a:chExt cx="496656" cy="84474"/>
              </a:xfrm>
            </p:grpSpPr>
            <p:sp>
              <p:nvSpPr>
                <p:cNvPr id="127" name="橢圓 126">
                  <a:extLst>
                    <a:ext uri="{FF2B5EF4-FFF2-40B4-BE49-F238E27FC236}">
                      <a16:creationId xmlns:a16="http://schemas.microsoft.com/office/drawing/2014/main" id="{2FAB7014-A964-4655-8447-864A7D705833}"/>
                    </a:ext>
                  </a:extLst>
                </p:cNvPr>
                <p:cNvSpPr/>
                <p:nvPr/>
              </p:nvSpPr>
              <p:spPr>
                <a:xfrm>
                  <a:off x="2706984" y="25444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橢圓 127">
                  <a:extLst>
                    <a:ext uri="{FF2B5EF4-FFF2-40B4-BE49-F238E27FC236}">
                      <a16:creationId xmlns:a16="http://schemas.microsoft.com/office/drawing/2014/main" id="{9F55C269-1993-4D26-9786-0028C57E8769}"/>
                    </a:ext>
                  </a:extLst>
                </p:cNvPr>
                <p:cNvSpPr/>
                <p:nvPr/>
              </p:nvSpPr>
              <p:spPr>
                <a:xfrm>
                  <a:off x="3121384" y="2546685"/>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接點 128">
                  <a:extLst>
                    <a:ext uri="{FF2B5EF4-FFF2-40B4-BE49-F238E27FC236}">
                      <a16:creationId xmlns:a16="http://schemas.microsoft.com/office/drawing/2014/main" id="{6E27B46A-1C6A-49D7-BAD3-B8EF4A7164D5}"/>
                    </a:ext>
                  </a:extLst>
                </p:cNvPr>
                <p:cNvCxnSpPr>
                  <a:cxnSpLocks/>
                  <a:stCxn id="127" idx="6"/>
                  <a:endCxn id="128" idx="2"/>
                </p:cNvCxnSpPr>
                <p:nvPr/>
              </p:nvCxnSpPr>
              <p:spPr>
                <a:xfrm>
                  <a:off x="2789240" y="2585595"/>
                  <a:ext cx="332144" cy="221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0" name="群組 129">
                <a:extLst>
                  <a:ext uri="{FF2B5EF4-FFF2-40B4-BE49-F238E27FC236}">
                    <a16:creationId xmlns:a16="http://schemas.microsoft.com/office/drawing/2014/main" id="{A12315ED-3BAF-4F66-8B4B-8E75062BE2A7}"/>
                  </a:ext>
                </a:extLst>
              </p:cNvPr>
              <p:cNvGrpSpPr/>
              <p:nvPr/>
            </p:nvGrpSpPr>
            <p:grpSpPr>
              <a:xfrm>
                <a:off x="2973707" y="3067718"/>
                <a:ext cx="496656" cy="84474"/>
                <a:chOff x="2706984" y="2544467"/>
                <a:chExt cx="496656" cy="84474"/>
              </a:xfrm>
            </p:grpSpPr>
            <p:sp>
              <p:nvSpPr>
                <p:cNvPr id="131" name="橢圓 130">
                  <a:extLst>
                    <a:ext uri="{FF2B5EF4-FFF2-40B4-BE49-F238E27FC236}">
                      <a16:creationId xmlns:a16="http://schemas.microsoft.com/office/drawing/2014/main" id="{0F63E3F6-9D32-43BF-BF1D-D30E9AECC306}"/>
                    </a:ext>
                  </a:extLst>
                </p:cNvPr>
                <p:cNvSpPr/>
                <p:nvPr/>
              </p:nvSpPr>
              <p:spPr>
                <a:xfrm>
                  <a:off x="2706984" y="25444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5F39AD9C-3AD4-4FCE-B914-9DE1FA178D29}"/>
                    </a:ext>
                  </a:extLst>
                </p:cNvPr>
                <p:cNvSpPr/>
                <p:nvPr/>
              </p:nvSpPr>
              <p:spPr>
                <a:xfrm>
                  <a:off x="3121384" y="2546685"/>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3" name="直線接點 132">
                  <a:extLst>
                    <a:ext uri="{FF2B5EF4-FFF2-40B4-BE49-F238E27FC236}">
                      <a16:creationId xmlns:a16="http://schemas.microsoft.com/office/drawing/2014/main" id="{86AC53ED-AD78-4755-86A6-8BD68FB4F2BB}"/>
                    </a:ext>
                  </a:extLst>
                </p:cNvPr>
                <p:cNvCxnSpPr>
                  <a:cxnSpLocks/>
                  <a:stCxn id="131" idx="6"/>
                  <a:endCxn id="132" idx="2"/>
                </p:cNvCxnSpPr>
                <p:nvPr/>
              </p:nvCxnSpPr>
              <p:spPr>
                <a:xfrm>
                  <a:off x="2789240" y="2585595"/>
                  <a:ext cx="332144" cy="221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群組 133">
                <a:extLst>
                  <a:ext uri="{FF2B5EF4-FFF2-40B4-BE49-F238E27FC236}">
                    <a16:creationId xmlns:a16="http://schemas.microsoft.com/office/drawing/2014/main" id="{A0A38094-6738-4006-9DCF-4CFCF8902377}"/>
                  </a:ext>
                </a:extLst>
              </p:cNvPr>
              <p:cNvGrpSpPr/>
              <p:nvPr/>
            </p:nvGrpSpPr>
            <p:grpSpPr>
              <a:xfrm>
                <a:off x="2508119" y="2750195"/>
                <a:ext cx="496656" cy="84474"/>
                <a:chOff x="2706984" y="2544467"/>
                <a:chExt cx="496656" cy="84474"/>
              </a:xfrm>
            </p:grpSpPr>
            <p:sp>
              <p:nvSpPr>
                <p:cNvPr id="135" name="橢圓 134">
                  <a:extLst>
                    <a:ext uri="{FF2B5EF4-FFF2-40B4-BE49-F238E27FC236}">
                      <a16:creationId xmlns:a16="http://schemas.microsoft.com/office/drawing/2014/main" id="{D0EFF992-BCE2-4042-8EB3-DA1687464BF7}"/>
                    </a:ext>
                  </a:extLst>
                </p:cNvPr>
                <p:cNvSpPr/>
                <p:nvPr/>
              </p:nvSpPr>
              <p:spPr>
                <a:xfrm>
                  <a:off x="2706984" y="25444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5ED8345E-589C-4408-A830-09C45D453873}"/>
                    </a:ext>
                  </a:extLst>
                </p:cNvPr>
                <p:cNvSpPr/>
                <p:nvPr/>
              </p:nvSpPr>
              <p:spPr>
                <a:xfrm>
                  <a:off x="3121384" y="2546685"/>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7" name="直線接點 136">
                  <a:extLst>
                    <a:ext uri="{FF2B5EF4-FFF2-40B4-BE49-F238E27FC236}">
                      <a16:creationId xmlns:a16="http://schemas.microsoft.com/office/drawing/2014/main" id="{066DF44C-9FAF-42B0-9097-9F14DE9BEBF2}"/>
                    </a:ext>
                  </a:extLst>
                </p:cNvPr>
                <p:cNvCxnSpPr>
                  <a:cxnSpLocks/>
                  <a:stCxn id="135" idx="6"/>
                  <a:endCxn id="136" idx="2"/>
                </p:cNvCxnSpPr>
                <p:nvPr/>
              </p:nvCxnSpPr>
              <p:spPr>
                <a:xfrm>
                  <a:off x="2789240" y="2585595"/>
                  <a:ext cx="332144" cy="221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8" name="群組 137">
                <a:extLst>
                  <a:ext uri="{FF2B5EF4-FFF2-40B4-BE49-F238E27FC236}">
                    <a16:creationId xmlns:a16="http://schemas.microsoft.com/office/drawing/2014/main" id="{B3C957D8-0E98-4716-BABD-6595FBE1E9CC}"/>
                  </a:ext>
                </a:extLst>
              </p:cNvPr>
              <p:cNvGrpSpPr/>
              <p:nvPr/>
            </p:nvGrpSpPr>
            <p:grpSpPr>
              <a:xfrm>
                <a:off x="2465558" y="3060569"/>
                <a:ext cx="496656" cy="84474"/>
                <a:chOff x="2706984" y="2544467"/>
                <a:chExt cx="496656" cy="84474"/>
              </a:xfrm>
            </p:grpSpPr>
            <p:sp>
              <p:nvSpPr>
                <p:cNvPr id="139" name="橢圓 138">
                  <a:extLst>
                    <a:ext uri="{FF2B5EF4-FFF2-40B4-BE49-F238E27FC236}">
                      <a16:creationId xmlns:a16="http://schemas.microsoft.com/office/drawing/2014/main" id="{8B5D0B68-BD2C-4445-9BBD-F5C2415FD30D}"/>
                    </a:ext>
                  </a:extLst>
                </p:cNvPr>
                <p:cNvSpPr/>
                <p:nvPr/>
              </p:nvSpPr>
              <p:spPr>
                <a:xfrm>
                  <a:off x="2706984" y="2544467"/>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橢圓 139">
                  <a:extLst>
                    <a:ext uri="{FF2B5EF4-FFF2-40B4-BE49-F238E27FC236}">
                      <a16:creationId xmlns:a16="http://schemas.microsoft.com/office/drawing/2014/main" id="{603E0E64-7FC7-43F4-8700-5837688A39EE}"/>
                    </a:ext>
                  </a:extLst>
                </p:cNvPr>
                <p:cNvSpPr/>
                <p:nvPr/>
              </p:nvSpPr>
              <p:spPr>
                <a:xfrm>
                  <a:off x="3121384" y="2546685"/>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1" name="直線接點 140">
                  <a:extLst>
                    <a:ext uri="{FF2B5EF4-FFF2-40B4-BE49-F238E27FC236}">
                      <a16:creationId xmlns:a16="http://schemas.microsoft.com/office/drawing/2014/main" id="{51B7040E-E10A-459A-8EA4-26B21A7F7F6A}"/>
                    </a:ext>
                  </a:extLst>
                </p:cNvPr>
                <p:cNvCxnSpPr>
                  <a:cxnSpLocks/>
                  <a:stCxn id="139" idx="6"/>
                  <a:endCxn id="140" idx="2"/>
                </p:cNvCxnSpPr>
                <p:nvPr/>
              </p:nvCxnSpPr>
              <p:spPr>
                <a:xfrm>
                  <a:off x="2789240" y="2585595"/>
                  <a:ext cx="332144" cy="221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43" name="直線接點 142">
                <a:extLst>
                  <a:ext uri="{FF2B5EF4-FFF2-40B4-BE49-F238E27FC236}">
                    <a16:creationId xmlns:a16="http://schemas.microsoft.com/office/drawing/2014/main" id="{C33292EC-C183-42FF-9DBF-396C0D22FF8B}"/>
                  </a:ext>
                </a:extLst>
              </p:cNvPr>
              <p:cNvCxnSpPr/>
              <p:nvPr/>
            </p:nvCxnSpPr>
            <p:spPr>
              <a:xfrm>
                <a:off x="2251732" y="3511311"/>
                <a:ext cx="1398077"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2C65898B-02AF-4EDB-BC9F-94D278322640}"/>
                  </a:ext>
                </a:extLst>
              </p:cNvPr>
              <p:cNvCxnSpPr>
                <a:cxnSpLocks/>
              </p:cNvCxnSpPr>
              <p:nvPr/>
            </p:nvCxnSpPr>
            <p:spPr>
              <a:xfrm flipV="1">
                <a:off x="2380112" y="351414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直線接點 145">
                <a:extLst>
                  <a:ext uri="{FF2B5EF4-FFF2-40B4-BE49-F238E27FC236}">
                    <a16:creationId xmlns:a16="http://schemas.microsoft.com/office/drawing/2014/main" id="{796EA1C9-9B15-458E-88E6-D48F7C699E86}"/>
                  </a:ext>
                </a:extLst>
              </p:cNvPr>
              <p:cNvCxnSpPr>
                <a:cxnSpLocks/>
              </p:cNvCxnSpPr>
              <p:nvPr/>
            </p:nvCxnSpPr>
            <p:spPr>
              <a:xfrm flipV="1">
                <a:off x="2449700" y="351005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線接點 146">
                <a:extLst>
                  <a:ext uri="{FF2B5EF4-FFF2-40B4-BE49-F238E27FC236}">
                    <a16:creationId xmlns:a16="http://schemas.microsoft.com/office/drawing/2014/main" id="{1F1AD5F5-F4D8-47B6-AB14-F2D18855E390}"/>
                  </a:ext>
                </a:extLst>
              </p:cNvPr>
              <p:cNvCxnSpPr>
                <a:cxnSpLocks/>
              </p:cNvCxnSpPr>
              <p:nvPr/>
            </p:nvCxnSpPr>
            <p:spPr>
              <a:xfrm flipV="1">
                <a:off x="2511976" y="351310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線接點 147">
                <a:extLst>
                  <a:ext uri="{FF2B5EF4-FFF2-40B4-BE49-F238E27FC236}">
                    <a16:creationId xmlns:a16="http://schemas.microsoft.com/office/drawing/2014/main" id="{33284012-7A32-4242-B0FF-064B04764A6F}"/>
                  </a:ext>
                </a:extLst>
              </p:cNvPr>
              <p:cNvCxnSpPr>
                <a:cxnSpLocks/>
              </p:cNvCxnSpPr>
              <p:nvPr/>
            </p:nvCxnSpPr>
            <p:spPr>
              <a:xfrm flipV="1">
                <a:off x="2581564" y="350901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B4BE60CB-A54F-43F0-9610-EC092EFB2139}"/>
                  </a:ext>
                </a:extLst>
              </p:cNvPr>
              <p:cNvCxnSpPr>
                <a:cxnSpLocks/>
              </p:cNvCxnSpPr>
              <p:nvPr/>
            </p:nvCxnSpPr>
            <p:spPr>
              <a:xfrm flipV="1">
                <a:off x="2648820" y="3518552"/>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線接點 149">
                <a:extLst>
                  <a:ext uri="{FF2B5EF4-FFF2-40B4-BE49-F238E27FC236}">
                    <a16:creationId xmlns:a16="http://schemas.microsoft.com/office/drawing/2014/main" id="{D2D37F44-3BEA-4DA6-88D4-4BC775B370A7}"/>
                  </a:ext>
                </a:extLst>
              </p:cNvPr>
              <p:cNvCxnSpPr>
                <a:cxnSpLocks/>
              </p:cNvCxnSpPr>
              <p:nvPr/>
            </p:nvCxnSpPr>
            <p:spPr>
              <a:xfrm flipV="1">
                <a:off x="2718408" y="351446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線接點 150">
                <a:extLst>
                  <a:ext uri="{FF2B5EF4-FFF2-40B4-BE49-F238E27FC236}">
                    <a16:creationId xmlns:a16="http://schemas.microsoft.com/office/drawing/2014/main" id="{9D32AE79-63D1-4367-8FD3-472BCBE8CBE8}"/>
                  </a:ext>
                </a:extLst>
              </p:cNvPr>
              <p:cNvCxnSpPr>
                <a:cxnSpLocks/>
              </p:cNvCxnSpPr>
              <p:nvPr/>
            </p:nvCxnSpPr>
            <p:spPr>
              <a:xfrm flipV="1">
                <a:off x="2780684" y="3517512"/>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2CE99194-EF5B-48FE-BA08-10F6527A463A}"/>
                  </a:ext>
                </a:extLst>
              </p:cNvPr>
              <p:cNvCxnSpPr>
                <a:cxnSpLocks/>
              </p:cNvCxnSpPr>
              <p:nvPr/>
            </p:nvCxnSpPr>
            <p:spPr>
              <a:xfrm flipV="1">
                <a:off x="2850272" y="351342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583C7DE0-7662-4C6A-B43F-9576D0153E82}"/>
                  </a:ext>
                </a:extLst>
              </p:cNvPr>
              <p:cNvCxnSpPr>
                <a:cxnSpLocks/>
              </p:cNvCxnSpPr>
              <p:nvPr/>
            </p:nvCxnSpPr>
            <p:spPr>
              <a:xfrm flipV="1">
                <a:off x="2932882" y="3516147"/>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5411196A-4B18-41BC-BC7B-9A7DABFC275D}"/>
                  </a:ext>
                </a:extLst>
              </p:cNvPr>
              <p:cNvCxnSpPr>
                <a:cxnSpLocks/>
              </p:cNvCxnSpPr>
              <p:nvPr/>
            </p:nvCxnSpPr>
            <p:spPr>
              <a:xfrm flipV="1">
                <a:off x="3002470" y="3512056"/>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6CBAF0FC-14CA-41B0-AAAB-2AF9804BA3C2}"/>
                  </a:ext>
                </a:extLst>
              </p:cNvPr>
              <p:cNvCxnSpPr>
                <a:cxnSpLocks/>
              </p:cNvCxnSpPr>
              <p:nvPr/>
            </p:nvCxnSpPr>
            <p:spPr>
              <a:xfrm flipV="1">
                <a:off x="3064746" y="3515107"/>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B88615A3-9EBD-4F97-8D6B-4320BFF88C17}"/>
                  </a:ext>
                </a:extLst>
              </p:cNvPr>
              <p:cNvCxnSpPr>
                <a:cxnSpLocks/>
              </p:cNvCxnSpPr>
              <p:nvPr/>
            </p:nvCxnSpPr>
            <p:spPr>
              <a:xfrm flipV="1">
                <a:off x="3134334" y="3511016"/>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線接點 156">
                <a:extLst>
                  <a:ext uri="{FF2B5EF4-FFF2-40B4-BE49-F238E27FC236}">
                    <a16:creationId xmlns:a16="http://schemas.microsoft.com/office/drawing/2014/main" id="{077DE4A5-E5F5-4AC1-B119-6824229BF07A}"/>
                  </a:ext>
                </a:extLst>
              </p:cNvPr>
              <p:cNvCxnSpPr>
                <a:cxnSpLocks/>
              </p:cNvCxnSpPr>
              <p:nvPr/>
            </p:nvCxnSpPr>
            <p:spPr>
              <a:xfrm flipV="1">
                <a:off x="3200820" y="351414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直線接點 157">
                <a:extLst>
                  <a:ext uri="{FF2B5EF4-FFF2-40B4-BE49-F238E27FC236}">
                    <a16:creationId xmlns:a16="http://schemas.microsoft.com/office/drawing/2014/main" id="{40C301BA-A13A-41F5-8A60-427B03B4A8CF}"/>
                  </a:ext>
                </a:extLst>
              </p:cNvPr>
              <p:cNvCxnSpPr>
                <a:cxnSpLocks/>
              </p:cNvCxnSpPr>
              <p:nvPr/>
            </p:nvCxnSpPr>
            <p:spPr>
              <a:xfrm flipV="1">
                <a:off x="3270408" y="351005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直線接點 158">
                <a:extLst>
                  <a:ext uri="{FF2B5EF4-FFF2-40B4-BE49-F238E27FC236}">
                    <a16:creationId xmlns:a16="http://schemas.microsoft.com/office/drawing/2014/main" id="{40580217-CCE7-4F93-945F-A21AF8470961}"/>
                  </a:ext>
                </a:extLst>
              </p:cNvPr>
              <p:cNvCxnSpPr>
                <a:cxnSpLocks/>
              </p:cNvCxnSpPr>
              <p:nvPr/>
            </p:nvCxnSpPr>
            <p:spPr>
              <a:xfrm flipV="1">
                <a:off x="3332684" y="351310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BDD35147-C29A-4173-9594-078CAAFAEB49}"/>
                  </a:ext>
                </a:extLst>
              </p:cNvPr>
              <p:cNvCxnSpPr>
                <a:cxnSpLocks/>
              </p:cNvCxnSpPr>
              <p:nvPr/>
            </p:nvCxnSpPr>
            <p:spPr>
              <a:xfrm flipV="1">
                <a:off x="3402272" y="350901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1CAB6F9F-3322-42C2-9D23-BC8806A49F68}"/>
                  </a:ext>
                </a:extLst>
              </p:cNvPr>
              <p:cNvCxnSpPr>
                <a:cxnSpLocks/>
              </p:cNvCxnSpPr>
              <p:nvPr/>
            </p:nvCxnSpPr>
            <p:spPr>
              <a:xfrm flipV="1">
                <a:off x="2426286" y="2096779"/>
                <a:ext cx="13062" cy="1320496"/>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6" name="直線接點 165">
                <a:extLst>
                  <a:ext uri="{FF2B5EF4-FFF2-40B4-BE49-F238E27FC236}">
                    <a16:creationId xmlns:a16="http://schemas.microsoft.com/office/drawing/2014/main" id="{A46567B4-9534-4A77-BD9E-31121257A68B}"/>
                  </a:ext>
                </a:extLst>
              </p:cNvPr>
              <p:cNvCxnSpPr>
                <a:cxnSpLocks/>
              </p:cNvCxnSpPr>
              <p:nvPr/>
            </p:nvCxnSpPr>
            <p:spPr>
              <a:xfrm>
                <a:off x="2451772" y="2092403"/>
                <a:ext cx="175820" cy="641"/>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56B09957-48B9-49CC-8BC6-A9F894FEC7E4}"/>
                  </a:ext>
                </a:extLst>
              </p:cNvPr>
              <p:cNvCxnSpPr>
                <a:cxnSpLocks/>
              </p:cNvCxnSpPr>
              <p:nvPr/>
            </p:nvCxnSpPr>
            <p:spPr>
              <a:xfrm>
                <a:off x="2447722" y="2430890"/>
                <a:ext cx="104532" cy="0"/>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12D5BAF9-E4A0-4378-9B81-5C224102777A}"/>
                  </a:ext>
                </a:extLst>
              </p:cNvPr>
              <p:cNvCxnSpPr>
                <a:cxnSpLocks/>
              </p:cNvCxnSpPr>
              <p:nvPr/>
            </p:nvCxnSpPr>
            <p:spPr>
              <a:xfrm>
                <a:off x="2432880" y="2789507"/>
                <a:ext cx="69585" cy="0"/>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78" name="直線接點 177">
              <a:extLst>
                <a:ext uri="{FF2B5EF4-FFF2-40B4-BE49-F238E27FC236}">
                  <a16:creationId xmlns:a16="http://schemas.microsoft.com/office/drawing/2014/main" id="{9521CB93-69A5-472A-A25F-63672958F570}"/>
                </a:ext>
              </a:extLst>
            </p:cNvPr>
            <p:cNvCxnSpPr>
              <a:cxnSpLocks/>
            </p:cNvCxnSpPr>
            <p:nvPr/>
          </p:nvCxnSpPr>
          <p:spPr>
            <a:xfrm>
              <a:off x="4231283" y="2294250"/>
              <a:ext cx="1014291" cy="240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6301EE54-E59E-4D82-B51C-51AE7013D32A}"/>
                </a:ext>
              </a:extLst>
            </p:cNvPr>
            <p:cNvCxnSpPr>
              <a:cxnSpLocks/>
            </p:cNvCxnSpPr>
            <p:nvPr/>
          </p:nvCxnSpPr>
          <p:spPr>
            <a:xfrm>
              <a:off x="4239761" y="2629575"/>
              <a:ext cx="1014291" cy="240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7C175414-22DD-49EA-A246-8E627FE6D0F1}"/>
                </a:ext>
              </a:extLst>
            </p:cNvPr>
            <p:cNvCxnSpPr>
              <a:cxnSpLocks/>
            </p:cNvCxnSpPr>
            <p:nvPr/>
          </p:nvCxnSpPr>
          <p:spPr>
            <a:xfrm>
              <a:off x="4237374" y="2967580"/>
              <a:ext cx="1014291" cy="240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18562DE4-2300-4E5F-AD9B-25C696D392DB}"/>
                </a:ext>
              </a:extLst>
            </p:cNvPr>
            <p:cNvCxnSpPr>
              <a:cxnSpLocks/>
            </p:cNvCxnSpPr>
            <p:nvPr/>
          </p:nvCxnSpPr>
          <p:spPr>
            <a:xfrm>
              <a:off x="4239761" y="3329248"/>
              <a:ext cx="1014291" cy="240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2" name="群組 221">
              <a:extLst>
                <a:ext uri="{FF2B5EF4-FFF2-40B4-BE49-F238E27FC236}">
                  <a16:creationId xmlns:a16="http://schemas.microsoft.com/office/drawing/2014/main" id="{E3AC5C0A-0A8F-4B23-8324-DBAFD1500C67}"/>
                </a:ext>
              </a:extLst>
            </p:cNvPr>
            <p:cNvGrpSpPr/>
            <p:nvPr/>
          </p:nvGrpSpPr>
          <p:grpSpPr>
            <a:xfrm>
              <a:off x="3908427" y="3579832"/>
              <a:ext cx="1398077" cy="171166"/>
              <a:chOff x="3942569" y="3438302"/>
              <a:chExt cx="1398077" cy="171166"/>
            </a:xfrm>
          </p:grpSpPr>
          <p:sp>
            <p:nvSpPr>
              <p:cNvPr id="202" name="橢圓 201">
                <a:extLst>
                  <a:ext uri="{FF2B5EF4-FFF2-40B4-BE49-F238E27FC236}">
                    <a16:creationId xmlns:a16="http://schemas.microsoft.com/office/drawing/2014/main" id="{E2FAC087-C47F-408B-A260-279360A48538}"/>
                  </a:ext>
                </a:extLst>
              </p:cNvPr>
              <p:cNvSpPr/>
              <p:nvPr/>
            </p:nvSpPr>
            <p:spPr>
              <a:xfrm>
                <a:off x="4078087" y="3438302"/>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橢圓 202">
                <a:extLst>
                  <a:ext uri="{FF2B5EF4-FFF2-40B4-BE49-F238E27FC236}">
                    <a16:creationId xmlns:a16="http://schemas.microsoft.com/office/drawing/2014/main" id="{5F790B58-7D29-47E6-8F2A-711E475C73E5}"/>
                  </a:ext>
                </a:extLst>
              </p:cNvPr>
              <p:cNvSpPr/>
              <p:nvPr/>
            </p:nvSpPr>
            <p:spPr>
              <a:xfrm>
                <a:off x="5084512" y="3447532"/>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橢圓 203">
                <a:extLst>
                  <a:ext uri="{FF2B5EF4-FFF2-40B4-BE49-F238E27FC236}">
                    <a16:creationId xmlns:a16="http://schemas.microsoft.com/office/drawing/2014/main" id="{64F4C2D5-2DA5-4E27-8BDA-EBD6FE06D20F}"/>
                  </a:ext>
                </a:extLst>
              </p:cNvPr>
              <p:cNvSpPr/>
              <p:nvPr/>
            </p:nvSpPr>
            <p:spPr>
              <a:xfrm>
                <a:off x="4574511" y="3438302"/>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5" name="直線接點 204">
                <a:extLst>
                  <a:ext uri="{FF2B5EF4-FFF2-40B4-BE49-F238E27FC236}">
                    <a16:creationId xmlns:a16="http://schemas.microsoft.com/office/drawing/2014/main" id="{8E7ED52F-423D-4D40-A7B4-EF04FF726285}"/>
                  </a:ext>
                </a:extLst>
              </p:cNvPr>
              <p:cNvCxnSpPr/>
              <p:nvPr/>
            </p:nvCxnSpPr>
            <p:spPr>
              <a:xfrm>
                <a:off x="3942569" y="3530083"/>
                <a:ext cx="1398077"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直線接點 205">
                <a:extLst>
                  <a:ext uri="{FF2B5EF4-FFF2-40B4-BE49-F238E27FC236}">
                    <a16:creationId xmlns:a16="http://schemas.microsoft.com/office/drawing/2014/main" id="{2D30C445-6DB1-4ED6-BA3F-A9C191D63C27}"/>
                  </a:ext>
                </a:extLst>
              </p:cNvPr>
              <p:cNvCxnSpPr>
                <a:cxnSpLocks/>
              </p:cNvCxnSpPr>
              <p:nvPr/>
            </p:nvCxnSpPr>
            <p:spPr>
              <a:xfrm flipV="1">
                <a:off x="4070949" y="353292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直線接點 206">
                <a:extLst>
                  <a:ext uri="{FF2B5EF4-FFF2-40B4-BE49-F238E27FC236}">
                    <a16:creationId xmlns:a16="http://schemas.microsoft.com/office/drawing/2014/main" id="{0F43BD8E-DB35-4180-A1FD-1CB711BA112D}"/>
                  </a:ext>
                </a:extLst>
              </p:cNvPr>
              <p:cNvCxnSpPr>
                <a:cxnSpLocks/>
              </p:cNvCxnSpPr>
              <p:nvPr/>
            </p:nvCxnSpPr>
            <p:spPr>
              <a:xfrm flipV="1">
                <a:off x="4140537" y="3528830"/>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0CDFE5F4-BCEA-4AFE-A03E-4B66F623DA04}"/>
                  </a:ext>
                </a:extLst>
              </p:cNvPr>
              <p:cNvCxnSpPr>
                <a:cxnSpLocks/>
              </p:cNvCxnSpPr>
              <p:nvPr/>
            </p:nvCxnSpPr>
            <p:spPr>
              <a:xfrm flipV="1">
                <a:off x="4202813" y="353188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直線接點 208">
                <a:extLst>
                  <a:ext uri="{FF2B5EF4-FFF2-40B4-BE49-F238E27FC236}">
                    <a16:creationId xmlns:a16="http://schemas.microsoft.com/office/drawing/2014/main" id="{63BF5755-D804-477D-A2FE-3E6DD8322817}"/>
                  </a:ext>
                </a:extLst>
              </p:cNvPr>
              <p:cNvCxnSpPr>
                <a:cxnSpLocks/>
              </p:cNvCxnSpPr>
              <p:nvPr/>
            </p:nvCxnSpPr>
            <p:spPr>
              <a:xfrm flipV="1">
                <a:off x="4272401" y="3527790"/>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直線接點 209">
                <a:extLst>
                  <a:ext uri="{FF2B5EF4-FFF2-40B4-BE49-F238E27FC236}">
                    <a16:creationId xmlns:a16="http://schemas.microsoft.com/office/drawing/2014/main" id="{D146FC73-8AF7-47E5-A1A6-34E540CECEE1}"/>
                  </a:ext>
                </a:extLst>
              </p:cNvPr>
              <p:cNvCxnSpPr>
                <a:cxnSpLocks/>
              </p:cNvCxnSpPr>
              <p:nvPr/>
            </p:nvCxnSpPr>
            <p:spPr>
              <a:xfrm flipV="1">
                <a:off x="4339657" y="3537324"/>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直線接點 210">
                <a:extLst>
                  <a:ext uri="{FF2B5EF4-FFF2-40B4-BE49-F238E27FC236}">
                    <a16:creationId xmlns:a16="http://schemas.microsoft.com/office/drawing/2014/main" id="{CFD61EEC-CDEC-41D0-B1AA-7FAC678FEBDA}"/>
                  </a:ext>
                </a:extLst>
              </p:cNvPr>
              <p:cNvCxnSpPr>
                <a:cxnSpLocks/>
              </p:cNvCxnSpPr>
              <p:nvPr/>
            </p:nvCxnSpPr>
            <p:spPr>
              <a:xfrm flipV="1">
                <a:off x="4409245" y="3533233"/>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直線接點 211">
                <a:extLst>
                  <a:ext uri="{FF2B5EF4-FFF2-40B4-BE49-F238E27FC236}">
                    <a16:creationId xmlns:a16="http://schemas.microsoft.com/office/drawing/2014/main" id="{95A32105-619E-402F-90BB-F8ACE1BC47D0}"/>
                  </a:ext>
                </a:extLst>
              </p:cNvPr>
              <p:cNvCxnSpPr>
                <a:cxnSpLocks/>
              </p:cNvCxnSpPr>
              <p:nvPr/>
            </p:nvCxnSpPr>
            <p:spPr>
              <a:xfrm flipV="1">
                <a:off x="4471521" y="3536284"/>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3970E076-89C5-4E11-9B47-65F2826ADE3A}"/>
                  </a:ext>
                </a:extLst>
              </p:cNvPr>
              <p:cNvCxnSpPr>
                <a:cxnSpLocks/>
              </p:cNvCxnSpPr>
              <p:nvPr/>
            </p:nvCxnSpPr>
            <p:spPr>
              <a:xfrm flipV="1">
                <a:off x="4541109" y="3532193"/>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11BD0848-B026-4C0F-A8B2-10985F5AA46B}"/>
                  </a:ext>
                </a:extLst>
              </p:cNvPr>
              <p:cNvCxnSpPr>
                <a:cxnSpLocks/>
              </p:cNvCxnSpPr>
              <p:nvPr/>
            </p:nvCxnSpPr>
            <p:spPr>
              <a:xfrm flipV="1">
                <a:off x="4623719" y="353491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BBAD46C9-0591-485D-8993-B818BCC0AAE3}"/>
                  </a:ext>
                </a:extLst>
              </p:cNvPr>
              <p:cNvCxnSpPr>
                <a:cxnSpLocks/>
              </p:cNvCxnSpPr>
              <p:nvPr/>
            </p:nvCxnSpPr>
            <p:spPr>
              <a:xfrm flipV="1">
                <a:off x="4693307" y="353082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62C5D40A-2635-49BF-AA2A-EE0450B4C718}"/>
                  </a:ext>
                </a:extLst>
              </p:cNvPr>
              <p:cNvCxnSpPr>
                <a:cxnSpLocks/>
              </p:cNvCxnSpPr>
              <p:nvPr/>
            </p:nvCxnSpPr>
            <p:spPr>
              <a:xfrm flipV="1">
                <a:off x="4755583" y="3533879"/>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直線接點 216">
                <a:extLst>
                  <a:ext uri="{FF2B5EF4-FFF2-40B4-BE49-F238E27FC236}">
                    <a16:creationId xmlns:a16="http://schemas.microsoft.com/office/drawing/2014/main" id="{79D861A2-B82F-4875-B2EC-113B24B22197}"/>
                  </a:ext>
                </a:extLst>
              </p:cNvPr>
              <p:cNvCxnSpPr>
                <a:cxnSpLocks/>
              </p:cNvCxnSpPr>
              <p:nvPr/>
            </p:nvCxnSpPr>
            <p:spPr>
              <a:xfrm flipV="1">
                <a:off x="4825171" y="3529788"/>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11EEB38F-AD1E-49EE-9814-34E2D1ECFA26}"/>
                  </a:ext>
                </a:extLst>
              </p:cNvPr>
              <p:cNvCxnSpPr>
                <a:cxnSpLocks/>
              </p:cNvCxnSpPr>
              <p:nvPr/>
            </p:nvCxnSpPr>
            <p:spPr>
              <a:xfrm flipV="1">
                <a:off x="4891657" y="353292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F03E0951-5B2F-468D-A1D5-7ED57F29EBC4}"/>
                  </a:ext>
                </a:extLst>
              </p:cNvPr>
              <p:cNvCxnSpPr>
                <a:cxnSpLocks/>
              </p:cNvCxnSpPr>
              <p:nvPr/>
            </p:nvCxnSpPr>
            <p:spPr>
              <a:xfrm flipV="1">
                <a:off x="4961245" y="3528830"/>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DDD8AD85-3193-4341-95E2-C28420B21760}"/>
                  </a:ext>
                </a:extLst>
              </p:cNvPr>
              <p:cNvCxnSpPr>
                <a:cxnSpLocks/>
              </p:cNvCxnSpPr>
              <p:nvPr/>
            </p:nvCxnSpPr>
            <p:spPr>
              <a:xfrm flipV="1">
                <a:off x="5023521" y="3531881"/>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0D3B2435-D35D-44B3-86AB-13A2F480432A}"/>
                  </a:ext>
                </a:extLst>
              </p:cNvPr>
              <p:cNvCxnSpPr>
                <a:cxnSpLocks/>
              </p:cNvCxnSpPr>
              <p:nvPr/>
            </p:nvCxnSpPr>
            <p:spPr>
              <a:xfrm flipV="1">
                <a:off x="5093109" y="3527790"/>
                <a:ext cx="102554" cy="721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24" name="直線接點 223">
              <a:extLst>
                <a:ext uri="{FF2B5EF4-FFF2-40B4-BE49-F238E27FC236}">
                  <a16:creationId xmlns:a16="http://schemas.microsoft.com/office/drawing/2014/main" id="{5A29E881-005A-450C-93AE-77F70380FFD2}"/>
                </a:ext>
              </a:extLst>
            </p:cNvPr>
            <p:cNvCxnSpPr>
              <a:cxnSpLocks/>
            </p:cNvCxnSpPr>
            <p:nvPr/>
          </p:nvCxnSpPr>
          <p:spPr>
            <a:xfrm>
              <a:off x="4236080" y="2296653"/>
              <a:ext cx="3681" cy="103499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36FFC1B4-8F9A-425F-9880-746567A90181}"/>
                </a:ext>
              </a:extLst>
            </p:cNvPr>
            <p:cNvCxnSpPr>
              <a:cxnSpLocks/>
            </p:cNvCxnSpPr>
            <p:nvPr/>
          </p:nvCxnSpPr>
          <p:spPr>
            <a:xfrm>
              <a:off x="5245703" y="2296653"/>
              <a:ext cx="3681" cy="103499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直線接點 228">
              <a:extLst>
                <a:ext uri="{FF2B5EF4-FFF2-40B4-BE49-F238E27FC236}">
                  <a16:creationId xmlns:a16="http://schemas.microsoft.com/office/drawing/2014/main" id="{611B6567-06CC-4537-9B2E-E1D1E75C8D54}"/>
                </a:ext>
              </a:extLst>
            </p:cNvPr>
            <p:cNvCxnSpPr>
              <a:cxnSpLocks/>
            </p:cNvCxnSpPr>
            <p:nvPr/>
          </p:nvCxnSpPr>
          <p:spPr>
            <a:xfrm>
              <a:off x="4757614" y="2297118"/>
              <a:ext cx="3681" cy="1034998"/>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0" name="橢圓 229">
              <a:extLst>
                <a:ext uri="{FF2B5EF4-FFF2-40B4-BE49-F238E27FC236}">
                  <a16:creationId xmlns:a16="http://schemas.microsoft.com/office/drawing/2014/main" id="{BCC2EC1D-DB13-4CB6-AFE9-D59759FBB690}"/>
                </a:ext>
              </a:extLst>
            </p:cNvPr>
            <p:cNvSpPr/>
            <p:nvPr/>
          </p:nvSpPr>
          <p:spPr>
            <a:xfrm>
              <a:off x="4198663" y="3329248"/>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橢圓 230">
              <a:extLst>
                <a:ext uri="{FF2B5EF4-FFF2-40B4-BE49-F238E27FC236}">
                  <a16:creationId xmlns:a16="http://schemas.microsoft.com/office/drawing/2014/main" id="{4FF1EE3A-A1B8-4727-8063-CFEA3B24DEE4}"/>
                </a:ext>
              </a:extLst>
            </p:cNvPr>
            <p:cNvSpPr/>
            <p:nvPr/>
          </p:nvSpPr>
          <p:spPr>
            <a:xfrm>
              <a:off x="5205088" y="3338478"/>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橢圓 231">
              <a:extLst>
                <a:ext uri="{FF2B5EF4-FFF2-40B4-BE49-F238E27FC236}">
                  <a16:creationId xmlns:a16="http://schemas.microsoft.com/office/drawing/2014/main" id="{2302A730-F1A6-417D-AE46-3889F266404C}"/>
                </a:ext>
              </a:extLst>
            </p:cNvPr>
            <p:cNvSpPr/>
            <p:nvPr/>
          </p:nvSpPr>
          <p:spPr>
            <a:xfrm>
              <a:off x="4695087" y="3329248"/>
              <a:ext cx="82256" cy="82256"/>
            </a:xfrm>
            <a:prstGeom prst="ellipse">
              <a:avLst/>
            </a:prstGeom>
            <a:solidFill>
              <a:srgbClr val="FF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6" name="直線接點 235">
              <a:extLst>
                <a:ext uri="{FF2B5EF4-FFF2-40B4-BE49-F238E27FC236}">
                  <a16:creationId xmlns:a16="http://schemas.microsoft.com/office/drawing/2014/main" id="{DE42CF3A-6051-45EA-B59C-BD58CDF9D651}"/>
                </a:ext>
              </a:extLst>
            </p:cNvPr>
            <p:cNvCxnSpPr>
              <a:cxnSpLocks/>
              <a:stCxn id="202" idx="7"/>
              <a:endCxn id="230" idx="4"/>
            </p:cNvCxnSpPr>
            <p:nvPr/>
          </p:nvCxnSpPr>
          <p:spPr>
            <a:xfrm flipV="1">
              <a:off x="4114155" y="3411504"/>
              <a:ext cx="125636" cy="18037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8AD6256F-3F22-470A-813D-80697B858881}"/>
                </a:ext>
              </a:extLst>
            </p:cNvPr>
            <p:cNvCxnSpPr>
              <a:cxnSpLocks/>
            </p:cNvCxnSpPr>
            <p:nvPr/>
          </p:nvCxnSpPr>
          <p:spPr>
            <a:xfrm flipV="1">
              <a:off x="4608597" y="3411504"/>
              <a:ext cx="125636" cy="18037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直線接點 242">
              <a:extLst>
                <a:ext uri="{FF2B5EF4-FFF2-40B4-BE49-F238E27FC236}">
                  <a16:creationId xmlns:a16="http://schemas.microsoft.com/office/drawing/2014/main" id="{2E2431C0-631B-41B6-8B88-FD8222EC10D9}"/>
                </a:ext>
              </a:extLst>
            </p:cNvPr>
            <p:cNvCxnSpPr>
              <a:cxnSpLocks/>
            </p:cNvCxnSpPr>
            <p:nvPr/>
          </p:nvCxnSpPr>
          <p:spPr>
            <a:xfrm flipV="1">
              <a:off x="5117545" y="3420734"/>
              <a:ext cx="125636" cy="18037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直線接點 243">
              <a:extLst>
                <a:ext uri="{FF2B5EF4-FFF2-40B4-BE49-F238E27FC236}">
                  <a16:creationId xmlns:a16="http://schemas.microsoft.com/office/drawing/2014/main" id="{335CCC15-C537-4072-8663-47A10BCBD467}"/>
                </a:ext>
              </a:extLst>
            </p:cNvPr>
            <p:cNvCxnSpPr>
              <a:cxnSpLocks/>
            </p:cNvCxnSpPr>
            <p:nvPr/>
          </p:nvCxnSpPr>
          <p:spPr>
            <a:xfrm flipV="1">
              <a:off x="5088583" y="2247304"/>
              <a:ext cx="20302" cy="1329361"/>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5" name="直線接點 244">
              <a:extLst>
                <a:ext uri="{FF2B5EF4-FFF2-40B4-BE49-F238E27FC236}">
                  <a16:creationId xmlns:a16="http://schemas.microsoft.com/office/drawing/2014/main" id="{637A8A01-6719-4E0F-BE29-B58BEAD6AA80}"/>
                </a:ext>
              </a:extLst>
            </p:cNvPr>
            <p:cNvCxnSpPr>
              <a:cxnSpLocks/>
            </p:cNvCxnSpPr>
            <p:nvPr/>
          </p:nvCxnSpPr>
          <p:spPr>
            <a:xfrm flipV="1">
              <a:off x="4581967" y="2247304"/>
              <a:ext cx="17191" cy="1322365"/>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6" name="直線接點 245">
              <a:extLst>
                <a:ext uri="{FF2B5EF4-FFF2-40B4-BE49-F238E27FC236}">
                  <a16:creationId xmlns:a16="http://schemas.microsoft.com/office/drawing/2014/main" id="{E2753786-73CA-4D9D-BCF7-F1D2AD437691}"/>
                </a:ext>
              </a:extLst>
            </p:cNvPr>
            <p:cNvCxnSpPr>
              <a:cxnSpLocks/>
            </p:cNvCxnSpPr>
            <p:nvPr/>
          </p:nvCxnSpPr>
          <p:spPr>
            <a:xfrm flipV="1">
              <a:off x="4078008" y="2251680"/>
              <a:ext cx="13062" cy="1320496"/>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7" name="直線接點 246">
              <a:extLst>
                <a:ext uri="{FF2B5EF4-FFF2-40B4-BE49-F238E27FC236}">
                  <a16:creationId xmlns:a16="http://schemas.microsoft.com/office/drawing/2014/main" id="{E0485C73-14E9-4086-8E6E-FD13521F8527}"/>
                </a:ext>
              </a:extLst>
            </p:cNvPr>
            <p:cNvCxnSpPr>
              <a:cxnSpLocks/>
            </p:cNvCxnSpPr>
            <p:nvPr/>
          </p:nvCxnSpPr>
          <p:spPr>
            <a:xfrm>
              <a:off x="4101081" y="2293483"/>
              <a:ext cx="130202" cy="767"/>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0" name="直線接點 249">
              <a:extLst>
                <a:ext uri="{FF2B5EF4-FFF2-40B4-BE49-F238E27FC236}">
                  <a16:creationId xmlns:a16="http://schemas.microsoft.com/office/drawing/2014/main" id="{C9A0FA31-3466-435F-AECC-4103BF0D1D18}"/>
                </a:ext>
              </a:extLst>
            </p:cNvPr>
            <p:cNvCxnSpPr>
              <a:cxnSpLocks/>
            </p:cNvCxnSpPr>
            <p:nvPr/>
          </p:nvCxnSpPr>
          <p:spPr>
            <a:xfrm>
              <a:off x="4098854" y="2626244"/>
              <a:ext cx="130202" cy="767"/>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1" name="直線接點 250">
              <a:extLst>
                <a:ext uri="{FF2B5EF4-FFF2-40B4-BE49-F238E27FC236}">
                  <a16:creationId xmlns:a16="http://schemas.microsoft.com/office/drawing/2014/main" id="{1CB49149-8989-4862-89DB-94CD59129F5D}"/>
                </a:ext>
              </a:extLst>
            </p:cNvPr>
            <p:cNvCxnSpPr>
              <a:cxnSpLocks/>
            </p:cNvCxnSpPr>
            <p:nvPr/>
          </p:nvCxnSpPr>
          <p:spPr>
            <a:xfrm>
              <a:off x="4103570" y="2969983"/>
              <a:ext cx="130202" cy="767"/>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2" name="直線接點 251">
              <a:extLst>
                <a:ext uri="{FF2B5EF4-FFF2-40B4-BE49-F238E27FC236}">
                  <a16:creationId xmlns:a16="http://schemas.microsoft.com/office/drawing/2014/main" id="{7B10321D-A21D-49E7-8A9D-1B5BB3D13A8A}"/>
                </a:ext>
              </a:extLst>
            </p:cNvPr>
            <p:cNvCxnSpPr>
              <a:cxnSpLocks/>
            </p:cNvCxnSpPr>
            <p:nvPr/>
          </p:nvCxnSpPr>
          <p:spPr>
            <a:xfrm>
              <a:off x="4093300" y="3323514"/>
              <a:ext cx="130202" cy="767"/>
            </a:xfrm>
            <a:prstGeom prst="line">
              <a:avLst/>
            </a:prstGeom>
            <a:ln w="1905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 Placeholder 9">
            <a:extLst>
              <a:ext uri="{FF2B5EF4-FFF2-40B4-BE49-F238E27FC236}">
                <a16:creationId xmlns:a16="http://schemas.microsoft.com/office/drawing/2014/main" id="{A1A3533C-D349-4CA1-BE8F-CD19960C5764}"/>
              </a:ext>
            </a:extLst>
          </p:cNvPr>
          <p:cNvSpPr txBox="1">
            <a:spLocks/>
          </p:cNvSpPr>
          <p:nvPr/>
        </p:nvSpPr>
        <p:spPr>
          <a:xfrm>
            <a:off x="2892249" y="3888862"/>
            <a:ext cx="2422442" cy="55399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Strong Column and Weak Beam</a:t>
            </a:r>
          </a:p>
        </p:txBody>
      </p:sp>
      <p:grpSp>
        <p:nvGrpSpPr>
          <p:cNvPr id="163" name="群組 162">
            <a:extLst>
              <a:ext uri="{FF2B5EF4-FFF2-40B4-BE49-F238E27FC236}">
                <a16:creationId xmlns:a16="http://schemas.microsoft.com/office/drawing/2014/main" id="{F47A3907-E010-4CF9-8060-47837A26C37E}"/>
              </a:ext>
            </a:extLst>
          </p:cNvPr>
          <p:cNvGrpSpPr/>
          <p:nvPr/>
        </p:nvGrpSpPr>
        <p:grpSpPr>
          <a:xfrm>
            <a:off x="183145" y="2155365"/>
            <a:ext cx="2528315" cy="1756217"/>
            <a:chOff x="3932126" y="1007726"/>
            <a:chExt cx="4951642" cy="3410581"/>
          </a:xfrm>
        </p:grpSpPr>
        <p:grpSp>
          <p:nvGrpSpPr>
            <p:cNvPr id="167" name="群組 166">
              <a:extLst>
                <a:ext uri="{FF2B5EF4-FFF2-40B4-BE49-F238E27FC236}">
                  <a16:creationId xmlns:a16="http://schemas.microsoft.com/office/drawing/2014/main" id="{4AB4739B-FB31-44BD-8883-136A7A296F00}"/>
                </a:ext>
              </a:extLst>
            </p:cNvPr>
            <p:cNvGrpSpPr/>
            <p:nvPr/>
          </p:nvGrpSpPr>
          <p:grpSpPr>
            <a:xfrm>
              <a:off x="3932126" y="1007726"/>
              <a:ext cx="3140392" cy="3327956"/>
              <a:chOff x="4132580" y="878284"/>
              <a:chExt cx="3140392" cy="3327956"/>
            </a:xfrm>
          </p:grpSpPr>
          <p:grpSp>
            <p:nvGrpSpPr>
              <p:cNvPr id="176" name="群組 175">
                <a:extLst>
                  <a:ext uri="{FF2B5EF4-FFF2-40B4-BE49-F238E27FC236}">
                    <a16:creationId xmlns:a16="http://schemas.microsoft.com/office/drawing/2014/main" id="{042DB7BF-B08A-44FA-A8C5-1D67F5A64E41}"/>
                  </a:ext>
                </a:extLst>
              </p:cNvPr>
              <p:cNvGrpSpPr/>
              <p:nvPr/>
            </p:nvGrpSpPr>
            <p:grpSpPr>
              <a:xfrm>
                <a:off x="4132580" y="3914140"/>
                <a:ext cx="530860" cy="292100"/>
                <a:chOff x="4132580" y="3914140"/>
                <a:chExt cx="530860" cy="292100"/>
              </a:xfrm>
            </p:grpSpPr>
            <p:sp>
              <p:nvSpPr>
                <p:cNvPr id="307" name="手繪多邊形: 圖案 306">
                  <a:extLst>
                    <a:ext uri="{FF2B5EF4-FFF2-40B4-BE49-F238E27FC236}">
                      <a16:creationId xmlns:a16="http://schemas.microsoft.com/office/drawing/2014/main" id="{516B3A87-5B42-4E86-B558-81B9471E4F57}"/>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8" name="手繪多邊形: 圖案 307">
                  <a:extLst>
                    <a:ext uri="{FF2B5EF4-FFF2-40B4-BE49-F238E27FC236}">
                      <a16:creationId xmlns:a16="http://schemas.microsoft.com/office/drawing/2014/main" id="{A064521B-6DD2-4DFB-93E2-B78913AA87B7}"/>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9" name="手繪多邊形: 圖案 308">
                  <a:extLst>
                    <a:ext uri="{FF2B5EF4-FFF2-40B4-BE49-F238E27FC236}">
                      <a16:creationId xmlns:a16="http://schemas.microsoft.com/office/drawing/2014/main" id="{23381EBB-093F-4607-BC52-EDF059A3EB52}"/>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7" name="群組 176">
                <a:extLst>
                  <a:ext uri="{FF2B5EF4-FFF2-40B4-BE49-F238E27FC236}">
                    <a16:creationId xmlns:a16="http://schemas.microsoft.com/office/drawing/2014/main" id="{6626DEED-27D0-422D-BE65-941AC62BF549}"/>
                  </a:ext>
                </a:extLst>
              </p:cNvPr>
              <p:cNvGrpSpPr/>
              <p:nvPr/>
            </p:nvGrpSpPr>
            <p:grpSpPr>
              <a:xfrm>
                <a:off x="4922076" y="3909801"/>
                <a:ext cx="530860" cy="292100"/>
                <a:chOff x="4132580" y="3914140"/>
                <a:chExt cx="530860" cy="292100"/>
              </a:xfrm>
            </p:grpSpPr>
            <p:sp>
              <p:nvSpPr>
                <p:cNvPr id="304" name="手繪多邊形: 圖案 303">
                  <a:extLst>
                    <a:ext uri="{FF2B5EF4-FFF2-40B4-BE49-F238E27FC236}">
                      <a16:creationId xmlns:a16="http://schemas.microsoft.com/office/drawing/2014/main" id="{E4C85BDE-7B48-4D19-B20C-75CE0954AC7B}"/>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手繪多邊形: 圖案 304">
                  <a:extLst>
                    <a:ext uri="{FF2B5EF4-FFF2-40B4-BE49-F238E27FC236}">
                      <a16:creationId xmlns:a16="http://schemas.microsoft.com/office/drawing/2014/main" id="{F2D637CE-FB2D-4195-A941-ABBE23E85FF3}"/>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手繪多邊形: 圖案 305">
                  <a:extLst>
                    <a:ext uri="{FF2B5EF4-FFF2-40B4-BE49-F238E27FC236}">
                      <a16:creationId xmlns:a16="http://schemas.microsoft.com/office/drawing/2014/main" id="{2F9CC5FF-4FB9-49A3-8515-E3488FBC481A}"/>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9" name="群組 178">
                <a:extLst>
                  <a:ext uri="{FF2B5EF4-FFF2-40B4-BE49-F238E27FC236}">
                    <a16:creationId xmlns:a16="http://schemas.microsoft.com/office/drawing/2014/main" id="{50C1A9EA-B590-4E55-993F-0783C90F548C}"/>
                  </a:ext>
                </a:extLst>
              </p:cNvPr>
              <p:cNvGrpSpPr/>
              <p:nvPr/>
            </p:nvGrpSpPr>
            <p:grpSpPr>
              <a:xfrm>
                <a:off x="5621907" y="3911600"/>
                <a:ext cx="530860" cy="292100"/>
                <a:chOff x="4132580" y="3914140"/>
                <a:chExt cx="530860" cy="292100"/>
              </a:xfrm>
            </p:grpSpPr>
            <p:sp>
              <p:nvSpPr>
                <p:cNvPr id="301" name="手繪多邊形: 圖案 300">
                  <a:extLst>
                    <a:ext uri="{FF2B5EF4-FFF2-40B4-BE49-F238E27FC236}">
                      <a16:creationId xmlns:a16="http://schemas.microsoft.com/office/drawing/2014/main" id="{6C437273-A9BD-4858-9316-3960B27FECCF}"/>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手繪多邊形: 圖案 301">
                  <a:extLst>
                    <a:ext uri="{FF2B5EF4-FFF2-40B4-BE49-F238E27FC236}">
                      <a16:creationId xmlns:a16="http://schemas.microsoft.com/office/drawing/2014/main" id="{B39A5AD4-FF64-4842-BFF4-E6FD5637BC8F}"/>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手繪多邊形: 圖案 302">
                  <a:extLst>
                    <a:ext uri="{FF2B5EF4-FFF2-40B4-BE49-F238E27FC236}">
                      <a16:creationId xmlns:a16="http://schemas.microsoft.com/office/drawing/2014/main" id="{DD4E8655-F602-40BE-A958-D79FDF402831}"/>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3" name="群組 182">
                <a:extLst>
                  <a:ext uri="{FF2B5EF4-FFF2-40B4-BE49-F238E27FC236}">
                    <a16:creationId xmlns:a16="http://schemas.microsoft.com/office/drawing/2014/main" id="{EFFD8D38-5A6E-46DD-BFBC-3E504831F59C}"/>
                  </a:ext>
                </a:extLst>
              </p:cNvPr>
              <p:cNvGrpSpPr/>
              <p:nvPr/>
            </p:nvGrpSpPr>
            <p:grpSpPr>
              <a:xfrm>
                <a:off x="6063051" y="3585334"/>
                <a:ext cx="530860" cy="292100"/>
                <a:chOff x="4132580" y="3914140"/>
                <a:chExt cx="530860" cy="292100"/>
              </a:xfrm>
            </p:grpSpPr>
            <p:sp>
              <p:nvSpPr>
                <p:cNvPr id="298" name="手繪多邊形: 圖案 297">
                  <a:extLst>
                    <a:ext uri="{FF2B5EF4-FFF2-40B4-BE49-F238E27FC236}">
                      <a16:creationId xmlns:a16="http://schemas.microsoft.com/office/drawing/2014/main" id="{5A2C28ED-441B-4F65-A8F9-5A3082D42D86}"/>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9" name="手繪多邊形: 圖案 298">
                  <a:extLst>
                    <a:ext uri="{FF2B5EF4-FFF2-40B4-BE49-F238E27FC236}">
                      <a16:creationId xmlns:a16="http://schemas.microsoft.com/office/drawing/2014/main" id="{A1AF7D8F-2C83-4031-9DC7-D96D5622556F}"/>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573ACF52-029E-4357-9E12-1E1B257A37A2}"/>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4" name="群組 183">
                <a:extLst>
                  <a:ext uri="{FF2B5EF4-FFF2-40B4-BE49-F238E27FC236}">
                    <a16:creationId xmlns:a16="http://schemas.microsoft.com/office/drawing/2014/main" id="{8A0035EC-D0CE-4B81-BFE1-B6DCA54D0FA7}"/>
                  </a:ext>
                </a:extLst>
              </p:cNvPr>
              <p:cNvGrpSpPr/>
              <p:nvPr/>
            </p:nvGrpSpPr>
            <p:grpSpPr>
              <a:xfrm>
                <a:off x="6393086" y="3229876"/>
                <a:ext cx="530860" cy="292100"/>
                <a:chOff x="4132580" y="3914140"/>
                <a:chExt cx="530860" cy="292100"/>
              </a:xfrm>
            </p:grpSpPr>
            <p:sp>
              <p:nvSpPr>
                <p:cNvPr id="295" name="手繪多邊形: 圖案 294">
                  <a:extLst>
                    <a:ext uri="{FF2B5EF4-FFF2-40B4-BE49-F238E27FC236}">
                      <a16:creationId xmlns:a16="http://schemas.microsoft.com/office/drawing/2014/main" id="{878D2120-92C2-496F-A59A-DCB4C8F2269C}"/>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手繪多邊形: 圖案 295">
                  <a:extLst>
                    <a:ext uri="{FF2B5EF4-FFF2-40B4-BE49-F238E27FC236}">
                      <a16:creationId xmlns:a16="http://schemas.microsoft.com/office/drawing/2014/main" id="{BADE9C49-90E0-4C40-BD38-0E9C4C6E2DDF}"/>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手繪多邊形: 圖案 296">
                  <a:extLst>
                    <a:ext uri="{FF2B5EF4-FFF2-40B4-BE49-F238E27FC236}">
                      <a16:creationId xmlns:a16="http://schemas.microsoft.com/office/drawing/2014/main" id="{76043018-E990-40DE-809B-AA05932B4D72}"/>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5" name="群組 184">
                <a:extLst>
                  <a:ext uri="{FF2B5EF4-FFF2-40B4-BE49-F238E27FC236}">
                    <a16:creationId xmlns:a16="http://schemas.microsoft.com/office/drawing/2014/main" id="{AAD2A674-CEF1-46DE-8227-1DF917111CCE}"/>
                  </a:ext>
                </a:extLst>
              </p:cNvPr>
              <p:cNvGrpSpPr/>
              <p:nvPr/>
            </p:nvGrpSpPr>
            <p:grpSpPr>
              <a:xfrm>
                <a:off x="6742112" y="2877821"/>
                <a:ext cx="530860" cy="292100"/>
                <a:chOff x="4132580" y="3914140"/>
                <a:chExt cx="530860" cy="292100"/>
              </a:xfrm>
            </p:grpSpPr>
            <p:sp>
              <p:nvSpPr>
                <p:cNvPr id="292" name="手繪多邊形: 圖案 291">
                  <a:extLst>
                    <a:ext uri="{FF2B5EF4-FFF2-40B4-BE49-F238E27FC236}">
                      <a16:creationId xmlns:a16="http://schemas.microsoft.com/office/drawing/2014/main" id="{249360EB-1583-4023-819A-2F8D06D57691}"/>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3" name="手繪多邊形: 圖案 292">
                  <a:extLst>
                    <a:ext uri="{FF2B5EF4-FFF2-40B4-BE49-F238E27FC236}">
                      <a16:creationId xmlns:a16="http://schemas.microsoft.com/office/drawing/2014/main" id="{D5507F5C-168C-488E-BC9F-0EA6980B1417}"/>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4" name="手繪多邊形: 圖案 293">
                  <a:extLst>
                    <a:ext uri="{FF2B5EF4-FFF2-40B4-BE49-F238E27FC236}">
                      <a16:creationId xmlns:a16="http://schemas.microsoft.com/office/drawing/2014/main" id="{6EADDC52-D308-4A74-A43A-D9217C7F09EC}"/>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6" name="手繪多邊形: 圖案 185">
                <a:extLst>
                  <a:ext uri="{FF2B5EF4-FFF2-40B4-BE49-F238E27FC236}">
                    <a16:creationId xmlns:a16="http://schemas.microsoft.com/office/drawing/2014/main" id="{5836C76B-5604-4F00-AE23-B3474F9CE5B5}"/>
                  </a:ext>
                </a:extLst>
              </p:cNvPr>
              <p:cNvSpPr/>
              <p:nvPr/>
            </p:nvSpPr>
            <p:spPr>
              <a:xfrm>
                <a:off x="4315968" y="878284"/>
                <a:ext cx="2767584" cy="1036320"/>
              </a:xfrm>
              <a:custGeom>
                <a:avLst/>
                <a:gdLst>
                  <a:gd name="connsiteX0" fmla="*/ 0 w 2767584"/>
                  <a:gd name="connsiteY0" fmla="*/ 1036320 h 1036320"/>
                  <a:gd name="connsiteX1" fmla="*/ 1121664 w 2767584"/>
                  <a:gd name="connsiteY1" fmla="*/ 0 h 1036320"/>
                  <a:gd name="connsiteX2" fmla="*/ 2767584 w 2767584"/>
                  <a:gd name="connsiteY2" fmla="*/ 0 h 1036320"/>
                  <a:gd name="connsiteX3" fmla="*/ 1639824 w 2767584"/>
                  <a:gd name="connsiteY3" fmla="*/ 1036320 h 1036320"/>
                  <a:gd name="connsiteX4" fmla="*/ 0 w 2767584"/>
                  <a:gd name="connsiteY4" fmla="*/ 1036320 h 103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84" h="1036320">
                    <a:moveTo>
                      <a:pt x="0" y="1036320"/>
                    </a:moveTo>
                    <a:lnTo>
                      <a:pt x="1121664" y="0"/>
                    </a:lnTo>
                    <a:lnTo>
                      <a:pt x="2767584" y="0"/>
                    </a:lnTo>
                    <a:lnTo>
                      <a:pt x="1639824" y="1036320"/>
                    </a:lnTo>
                    <a:lnTo>
                      <a:pt x="0" y="103632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手繪多邊形: 圖案 186">
                <a:extLst>
                  <a:ext uri="{FF2B5EF4-FFF2-40B4-BE49-F238E27FC236}">
                    <a16:creationId xmlns:a16="http://schemas.microsoft.com/office/drawing/2014/main" id="{14912152-13E0-4730-A638-8FB209E0556A}"/>
                  </a:ext>
                </a:extLst>
              </p:cNvPr>
              <p:cNvSpPr/>
              <p:nvPr/>
            </p:nvSpPr>
            <p:spPr>
              <a:xfrm>
                <a:off x="4305300" y="1929765"/>
                <a:ext cx="1657350" cy="49530"/>
              </a:xfrm>
              <a:custGeom>
                <a:avLst/>
                <a:gdLst>
                  <a:gd name="connsiteX0" fmla="*/ 0 w 1657350"/>
                  <a:gd name="connsiteY0" fmla="*/ 0 h 49530"/>
                  <a:gd name="connsiteX1" fmla="*/ 3810 w 1657350"/>
                  <a:gd name="connsiteY1" fmla="*/ 49530 h 49530"/>
                  <a:gd name="connsiteX2" fmla="*/ 20955 w 1657350"/>
                  <a:gd name="connsiteY2" fmla="*/ 47625 h 49530"/>
                  <a:gd name="connsiteX3" fmla="*/ 1657350 w 1657350"/>
                  <a:gd name="connsiteY3" fmla="*/ 45720 h 49530"/>
                  <a:gd name="connsiteX4" fmla="*/ 1651635 w 1657350"/>
                  <a:gd name="connsiteY4" fmla="*/ 1905 h 49530"/>
                  <a:gd name="connsiteX5" fmla="*/ 0 w 1657350"/>
                  <a:gd name="connsiteY5" fmla="*/ 0 h 4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9530">
                    <a:moveTo>
                      <a:pt x="0" y="0"/>
                    </a:moveTo>
                    <a:lnTo>
                      <a:pt x="3810" y="49530"/>
                    </a:lnTo>
                    <a:lnTo>
                      <a:pt x="20955" y="47625"/>
                    </a:lnTo>
                    <a:lnTo>
                      <a:pt x="1657350" y="45720"/>
                    </a:lnTo>
                    <a:lnTo>
                      <a:pt x="1651635" y="1905"/>
                    </a:lnTo>
                    <a:lnTo>
                      <a:pt x="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手繪多邊形: 圖案 187">
                <a:extLst>
                  <a:ext uri="{FF2B5EF4-FFF2-40B4-BE49-F238E27FC236}">
                    <a16:creationId xmlns:a16="http://schemas.microsoft.com/office/drawing/2014/main" id="{D28C4C68-3D83-4935-A892-E029F01019A3}"/>
                  </a:ext>
                </a:extLst>
              </p:cNvPr>
              <p:cNvSpPr/>
              <p:nvPr/>
            </p:nvSpPr>
            <p:spPr>
              <a:xfrm>
                <a:off x="5960745" y="883920"/>
                <a:ext cx="1144905" cy="1089660"/>
              </a:xfrm>
              <a:custGeom>
                <a:avLst/>
                <a:gdLst>
                  <a:gd name="connsiteX0" fmla="*/ 0 w 1144905"/>
                  <a:gd name="connsiteY0" fmla="*/ 1040130 h 1089660"/>
                  <a:gd name="connsiteX1" fmla="*/ 22860 w 1144905"/>
                  <a:gd name="connsiteY1" fmla="*/ 1089660 h 1089660"/>
                  <a:gd name="connsiteX2" fmla="*/ 1144905 w 1144905"/>
                  <a:gd name="connsiteY2" fmla="*/ 49530 h 1089660"/>
                  <a:gd name="connsiteX3" fmla="*/ 1129665 w 1144905"/>
                  <a:gd name="connsiteY3" fmla="*/ 0 h 1089660"/>
                  <a:gd name="connsiteX4" fmla="*/ 0 w 1144905"/>
                  <a:gd name="connsiteY4" fmla="*/ 1040130 h 108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5" h="1089660">
                    <a:moveTo>
                      <a:pt x="0" y="1040130"/>
                    </a:moveTo>
                    <a:lnTo>
                      <a:pt x="22860" y="1089660"/>
                    </a:lnTo>
                    <a:lnTo>
                      <a:pt x="1144905" y="49530"/>
                    </a:lnTo>
                    <a:lnTo>
                      <a:pt x="1129665" y="0"/>
                    </a:lnTo>
                    <a:lnTo>
                      <a:pt x="0" y="104013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手繪多邊形: 圖案 188">
                <a:extLst>
                  <a:ext uri="{FF2B5EF4-FFF2-40B4-BE49-F238E27FC236}">
                    <a16:creationId xmlns:a16="http://schemas.microsoft.com/office/drawing/2014/main" id="{486841AF-55C3-4816-8916-7F115A33A746}"/>
                  </a:ext>
                </a:extLst>
              </p:cNvPr>
              <p:cNvSpPr/>
              <p:nvPr/>
            </p:nvSpPr>
            <p:spPr>
              <a:xfrm>
                <a:off x="4441197" y="1984319"/>
                <a:ext cx="721995"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手繪多邊形: 圖案 189">
                <a:extLst>
                  <a:ext uri="{FF2B5EF4-FFF2-40B4-BE49-F238E27FC236}">
                    <a16:creationId xmlns:a16="http://schemas.microsoft.com/office/drawing/2014/main" id="{0C9C3B15-7288-4DAF-B016-C34C93D8109A}"/>
                  </a:ext>
                </a:extLst>
              </p:cNvPr>
              <p:cNvSpPr/>
              <p:nvPr/>
            </p:nvSpPr>
            <p:spPr>
              <a:xfrm>
                <a:off x="4442460" y="2630787"/>
                <a:ext cx="721995"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手繪多邊形: 圖案 190">
                <a:extLst>
                  <a:ext uri="{FF2B5EF4-FFF2-40B4-BE49-F238E27FC236}">
                    <a16:creationId xmlns:a16="http://schemas.microsoft.com/office/drawing/2014/main" id="{33027071-C9AF-48A5-A865-3CE7D1FA46AD}"/>
                  </a:ext>
                </a:extLst>
              </p:cNvPr>
              <p:cNvSpPr/>
              <p:nvPr/>
            </p:nvSpPr>
            <p:spPr>
              <a:xfrm>
                <a:off x="4432935" y="3329861"/>
                <a:ext cx="729615" cy="104854"/>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手繪多邊形: 圖案 191">
                <a:extLst>
                  <a:ext uri="{FF2B5EF4-FFF2-40B4-BE49-F238E27FC236}">
                    <a16:creationId xmlns:a16="http://schemas.microsoft.com/office/drawing/2014/main" id="{974428BE-6544-4804-ACA3-56287689977D}"/>
                  </a:ext>
                </a:extLst>
              </p:cNvPr>
              <p:cNvSpPr/>
              <p:nvPr/>
            </p:nvSpPr>
            <p:spPr>
              <a:xfrm>
                <a:off x="5267809" y="1984931"/>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手繪多邊形: 圖案 192">
                <a:extLst>
                  <a:ext uri="{FF2B5EF4-FFF2-40B4-BE49-F238E27FC236}">
                    <a16:creationId xmlns:a16="http://schemas.microsoft.com/office/drawing/2014/main" id="{588A7DDD-B147-4C07-9375-61D7DE2E760C}"/>
                  </a:ext>
                </a:extLst>
              </p:cNvPr>
              <p:cNvSpPr/>
              <p:nvPr/>
            </p:nvSpPr>
            <p:spPr>
              <a:xfrm>
                <a:off x="5267808" y="2632613"/>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手繪多邊形: 圖案 193">
                <a:extLst>
                  <a:ext uri="{FF2B5EF4-FFF2-40B4-BE49-F238E27FC236}">
                    <a16:creationId xmlns:a16="http://schemas.microsoft.com/office/drawing/2014/main" id="{D14BC961-77ED-4A61-908E-F03C5EDB65A5}"/>
                  </a:ext>
                </a:extLst>
              </p:cNvPr>
              <p:cNvSpPr/>
              <p:nvPr/>
            </p:nvSpPr>
            <p:spPr>
              <a:xfrm>
                <a:off x="5267809" y="3337560"/>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194">
                <a:extLst>
                  <a:ext uri="{FF2B5EF4-FFF2-40B4-BE49-F238E27FC236}">
                    <a16:creationId xmlns:a16="http://schemas.microsoft.com/office/drawing/2014/main" id="{1086BEC5-9DCE-40E1-9CCA-18FF82085BA5}"/>
                  </a:ext>
                </a:extLst>
              </p:cNvPr>
              <p:cNvSpPr/>
              <p:nvPr/>
            </p:nvSpPr>
            <p:spPr>
              <a:xfrm>
                <a:off x="4331546" y="198493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195">
                <a:extLst>
                  <a:ext uri="{FF2B5EF4-FFF2-40B4-BE49-F238E27FC236}">
                    <a16:creationId xmlns:a16="http://schemas.microsoft.com/office/drawing/2014/main" id="{C5DA3873-16A7-4862-8B13-12A4A2E73677}"/>
                  </a:ext>
                </a:extLst>
              </p:cNvPr>
              <p:cNvSpPr/>
              <p:nvPr/>
            </p:nvSpPr>
            <p:spPr>
              <a:xfrm>
                <a:off x="5166420" y="198493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矩形 196">
                <a:extLst>
                  <a:ext uri="{FF2B5EF4-FFF2-40B4-BE49-F238E27FC236}">
                    <a16:creationId xmlns:a16="http://schemas.microsoft.com/office/drawing/2014/main" id="{726E35DA-5FFA-4EF4-9145-EC9FF286C32E}"/>
                  </a:ext>
                </a:extLst>
              </p:cNvPr>
              <p:cNvSpPr/>
              <p:nvPr/>
            </p:nvSpPr>
            <p:spPr>
              <a:xfrm>
                <a:off x="5854804" y="198181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手繪多邊形: 圖案 197">
                <a:extLst>
                  <a:ext uri="{FF2B5EF4-FFF2-40B4-BE49-F238E27FC236}">
                    <a16:creationId xmlns:a16="http://schemas.microsoft.com/office/drawing/2014/main" id="{D6AADCB6-EEA4-4D9C-B4B1-B803C884142E}"/>
                  </a:ext>
                </a:extLst>
              </p:cNvPr>
              <p:cNvSpPr/>
              <p:nvPr/>
            </p:nvSpPr>
            <p:spPr>
              <a:xfrm>
                <a:off x="4448175" y="2583180"/>
                <a:ext cx="714375" cy="41910"/>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手繪多邊形: 圖案 198">
                <a:extLst>
                  <a:ext uri="{FF2B5EF4-FFF2-40B4-BE49-F238E27FC236}">
                    <a16:creationId xmlns:a16="http://schemas.microsoft.com/office/drawing/2014/main" id="{C01083E3-C650-4BAD-9542-B0F0D7EA8D71}"/>
                  </a:ext>
                </a:extLst>
              </p:cNvPr>
              <p:cNvSpPr/>
              <p:nvPr/>
            </p:nvSpPr>
            <p:spPr>
              <a:xfrm>
                <a:off x="5267807" y="2583180"/>
                <a:ext cx="576469" cy="47607"/>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手繪多邊形: 圖案 199">
                <a:extLst>
                  <a:ext uri="{FF2B5EF4-FFF2-40B4-BE49-F238E27FC236}">
                    <a16:creationId xmlns:a16="http://schemas.microsoft.com/office/drawing/2014/main" id="{931235DA-0131-4233-8D85-88460E3E0894}"/>
                  </a:ext>
                </a:extLst>
              </p:cNvPr>
              <p:cNvSpPr/>
              <p:nvPr/>
            </p:nvSpPr>
            <p:spPr>
              <a:xfrm>
                <a:off x="4444425" y="3282315"/>
                <a:ext cx="714375" cy="41910"/>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手繪多邊形: 圖案 200">
                <a:extLst>
                  <a:ext uri="{FF2B5EF4-FFF2-40B4-BE49-F238E27FC236}">
                    <a16:creationId xmlns:a16="http://schemas.microsoft.com/office/drawing/2014/main" id="{36D5A2D3-19BD-4513-8831-00411C6CA84D}"/>
                  </a:ext>
                </a:extLst>
              </p:cNvPr>
              <p:cNvSpPr/>
              <p:nvPr/>
            </p:nvSpPr>
            <p:spPr>
              <a:xfrm>
                <a:off x="5275107" y="3286082"/>
                <a:ext cx="576469" cy="47607"/>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手繪多邊形: 圖案 224">
                <a:extLst>
                  <a:ext uri="{FF2B5EF4-FFF2-40B4-BE49-F238E27FC236}">
                    <a16:creationId xmlns:a16="http://schemas.microsoft.com/office/drawing/2014/main" id="{8B3AB7AF-015D-4F49-8C4F-D086FE92CFD1}"/>
                  </a:ext>
                </a:extLst>
              </p:cNvPr>
              <p:cNvSpPr/>
              <p:nvPr/>
            </p:nvSpPr>
            <p:spPr>
              <a:xfrm>
                <a:off x="4438650" y="2076450"/>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手繪多邊形: 圖案 225">
                <a:extLst>
                  <a:ext uri="{FF2B5EF4-FFF2-40B4-BE49-F238E27FC236}">
                    <a16:creationId xmlns:a16="http://schemas.microsoft.com/office/drawing/2014/main" id="{FA4938A0-CFD8-4725-9D09-66519C38D778}"/>
                  </a:ext>
                </a:extLst>
              </p:cNvPr>
              <p:cNvSpPr/>
              <p:nvPr/>
            </p:nvSpPr>
            <p:spPr>
              <a:xfrm>
                <a:off x="4444425" y="2740345"/>
                <a:ext cx="45719" cy="57816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手繪多邊形: 圖案 226">
                <a:extLst>
                  <a:ext uri="{FF2B5EF4-FFF2-40B4-BE49-F238E27FC236}">
                    <a16:creationId xmlns:a16="http://schemas.microsoft.com/office/drawing/2014/main" id="{240FD720-8764-4516-AC64-8E23C1BE4464}"/>
                  </a:ext>
                </a:extLst>
              </p:cNvPr>
              <p:cNvSpPr/>
              <p:nvPr/>
            </p:nvSpPr>
            <p:spPr>
              <a:xfrm>
                <a:off x="4441197" y="3437302"/>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手繪多邊形: 圖案 232">
                <a:extLst>
                  <a:ext uri="{FF2B5EF4-FFF2-40B4-BE49-F238E27FC236}">
                    <a16:creationId xmlns:a16="http://schemas.microsoft.com/office/drawing/2014/main" id="{63AC39A9-CC9C-4DF7-A10C-D0183B1AE459}"/>
                  </a:ext>
                </a:extLst>
              </p:cNvPr>
              <p:cNvSpPr/>
              <p:nvPr/>
            </p:nvSpPr>
            <p:spPr>
              <a:xfrm>
                <a:off x="5275573" y="2082086"/>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手繪多邊形: 圖案 233">
                <a:extLst>
                  <a:ext uri="{FF2B5EF4-FFF2-40B4-BE49-F238E27FC236}">
                    <a16:creationId xmlns:a16="http://schemas.microsoft.com/office/drawing/2014/main" id="{75810796-4CCC-4BB7-B26F-DB5EADD17591}"/>
                  </a:ext>
                </a:extLst>
              </p:cNvPr>
              <p:cNvSpPr/>
              <p:nvPr/>
            </p:nvSpPr>
            <p:spPr>
              <a:xfrm>
                <a:off x="5274524" y="2738542"/>
                <a:ext cx="45719" cy="579968"/>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手繪多邊形: 圖案 234">
                <a:extLst>
                  <a:ext uri="{FF2B5EF4-FFF2-40B4-BE49-F238E27FC236}">
                    <a16:creationId xmlns:a16="http://schemas.microsoft.com/office/drawing/2014/main" id="{4CD8F3EC-5D7F-44CC-9026-AE3606406670}"/>
                  </a:ext>
                </a:extLst>
              </p:cNvPr>
              <p:cNvSpPr/>
              <p:nvPr/>
            </p:nvSpPr>
            <p:spPr>
              <a:xfrm>
                <a:off x="5267809" y="3434629"/>
                <a:ext cx="45719" cy="564656"/>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手繪多邊形: 圖案 236">
                <a:extLst>
                  <a:ext uri="{FF2B5EF4-FFF2-40B4-BE49-F238E27FC236}">
                    <a16:creationId xmlns:a16="http://schemas.microsoft.com/office/drawing/2014/main" id="{047AEDA1-9583-4712-BEA8-9DC81C74A81A}"/>
                  </a:ext>
                </a:extLst>
              </p:cNvPr>
              <p:cNvSpPr/>
              <p:nvPr/>
            </p:nvSpPr>
            <p:spPr>
              <a:xfrm>
                <a:off x="4486275" y="2303145"/>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手繪多邊形: 圖案 237">
                <a:extLst>
                  <a:ext uri="{FF2B5EF4-FFF2-40B4-BE49-F238E27FC236}">
                    <a16:creationId xmlns:a16="http://schemas.microsoft.com/office/drawing/2014/main" id="{178638BF-127E-4D61-8463-D226CD8D3C8C}"/>
                  </a:ext>
                </a:extLst>
              </p:cNvPr>
              <p:cNvSpPr/>
              <p:nvPr/>
            </p:nvSpPr>
            <p:spPr>
              <a:xfrm>
                <a:off x="4478506" y="2998302"/>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手繪多邊形: 圖案 238">
                <a:extLst>
                  <a:ext uri="{FF2B5EF4-FFF2-40B4-BE49-F238E27FC236}">
                    <a16:creationId xmlns:a16="http://schemas.microsoft.com/office/drawing/2014/main" id="{B60A1E75-74C3-446B-8875-F6AF8AC568A2}"/>
                  </a:ext>
                </a:extLst>
              </p:cNvPr>
              <p:cNvSpPr/>
              <p:nvPr/>
            </p:nvSpPr>
            <p:spPr>
              <a:xfrm>
                <a:off x="5984404" y="2305050"/>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手繪多邊形: 圖案 239">
                <a:extLst>
                  <a:ext uri="{FF2B5EF4-FFF2-40B4-BE49-F238E27FC236}">
                    <a16:creationId xmlns:a16="http://schemas.microsoft.com/office/drawing/2014/main" id="{770A2472-7960-40C8-AC59-5001C716CE13}"/>
                  </a:ext>
                </a:extLst>
              </p:cNvPr>
              <p:cNvSpPr/>
              <p:nvPr/>
            </p:nvSpPr>
            <p:spPr>
              <a:xfrm>
                <a:off x="6344116" y="2662417"/>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手繪多邊形: 圖案 240">
                <a:extLst>
                  <a:ext uri="{FF2B5EF4-FFF2-40B4-BE49-F238E27FC236}">
                    <a16:creationId xmlns:a16="http://schemas.microsoft.com/office/drawing/2014/main" id="{236EDCE2-0F4E-42D1-B057-A487D7608B07}"/>
                  </a:ext>
                </a:extLst>
              </p:cNvPr>
              <p:cNvSpPr/>
              <p:nvPr/>
            </p:nvSpPr>
            <p:spPr>
              <a:xfrm>
                <a:off x="5984404" y="2998302"/>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手繪多邊形: 圖案 247">
                <a:extLst>
                  <a:ext uri="{FF2B5EF4-FFF2-40B4-BE49-F238E27FC236}">
                    <a16:creationId xmlns:a16="http://schemas.microsoft.com/office/drawing/2014/main" id="{E243AA66-82F3-41F5-8198-10BDF217257E}"/>
                  </a:ext>
                </a:extLst>
              </p:cNvPr>
              <p:cNvSpPr/>
              <p:nvPr/>
            </p:nvSpPr>
            <p:spPr>
              <a:xfrm>
                <a:off x="6717443" y="2326005"/>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9" name="手繪多邊形: 圖案 248">
                <a:extLst>
                  <a:ext uri="{FF2B5EF4-FFF2-40B4-BE49-F238E27FC236}">
                    <a16:creationId xmlns:a16="http://schemas.microsoft.com/office/drawing/2014/main" id="{79AC47D1-D15C-4923-801B-6138CBFE1613}"/>
                  </a:ext>
                </a:extLst>
              </p:cNvPr>
              <p:cNvSpPr/>
              <p:nvPr/>
            </p:nvSpPr>
            <p:spPr>
              <a:xfrm>
                <a:off x="6366533" y="1958083"/>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手繪多邊形: 圖案 253">
                <a:extLst>
                  <a:ext uri="{FF2B5EF4-FFF2-40B4-BE49-F238E27FC236}">
                    <a16:creationId xmlns:a16="http://schemas.microsoft.com/office/drawing/2014/main" id="{645D6B19-4866-4DDA-B0CD-A6F073B0AA8C}"/>
                  </a:ext>
                </a:extLst>
              </p:cNvPr>
              <p:cNvSpPr/>
              <p:nvPr/>
            </p:nvSpPr>
            <p:spPr>
              <a:xfrm>
                <a:off x="6720663" y="1627399"/>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5" name="手繪多邊形: 圖案 254">
                <a:extLst>
                  <a:ext uri="{FF2B5EF4-FFF2-40B4-BE49-F238E27FC236}">
                    <a16:creationId xmlns:a16="http://schemas.microsoft.com/office/drawing/2014/main" id="{BE42E373-2D89-4456-81BD-47CA9757730D}"/>
                  </a:ext>
                </a:extLst>
              </p:cNvPr>
              <p:cNvSpPr/>
              <p:nvPr/>
            </p:nvSpPr>
            <p:spPr>
              <a:xfrm>
                <a:off x="5987415" y="2305050"/>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6" name="手繪多邊形: 圖案 255">
                <a:extLst>
                  <a:ext uri="{FF2B5EF4-FFF2-40B4-BE49-F238E27FC236}">
                    <a16:creationId xmlns:a16="http://schemas.microsoft.com/office/drawing/2014/main" id="{24C2F48A-1BFD-47E8-AA2F-544A168995F1}"/>
                  </a:ext>
                </a:extLst>
              </p:cNvPr>
              <p:cNvSpPr/>
              <p:nvPr/>
            </p:nvSpPr>
            <p:spPr>
              <a:xfrm>
                <a:off x="6366533" y="1965008"/>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7" name="手繪多邊形: 圖案 256">
                <a:extLst>
                  <a:ext uri="{FF2B5EF4-FFF2-40B4-BE49-F238E27FC236}">
                    <a16:creationId xmlns:a16="http://schemas.microsoft.com/office/drawing/2014/main" id="{B0E1F9CE-3044-4B80-8626-3A7B40DB18AE}"/>
                  </a:ext>
                </a:extLst>
              </p:cNvPr>
              <p:cNvSpPr/>
              <p:nvPr/>
            </p:nvSpPr>
            <p:spPr>
              <a:xfrm>
                <a:off x="6726612" y="1627399"/>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8" name="手繪多邊形: 圖案 257">
                <a:extLst>
                  <a:ext uri="{FF2B5EF4-FFF2-40B4-BE49-F238E27FC236}">
                    <a16:creationId xmlns:a16="http://schemas.microsoft.com/office/drawing/2014/main" id="{B913CAD9-C900-4368-8741-12BC61A7AAD4}"/>
                  </a:ext>
                </a:extLst>
              </p:cNvPr>
              <p:cNvSpPr/>
              <p:nvPr/>
            </p:nvSpPr>
            <p:spPr>
              <a:xfrm>
                <a:off x="5989182" y="3003323"/>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9" name="手繪多邊形: 圖案 258">
                <a:extLst>
                  <a:ext uri="{FF2B5EF4-FFF2-40B4-BE49-F238E27FC236}">
                    <a16:creationId xmlns:a16="http://schemas.microsoft.com/office/drawing/2014/main" id="{13CCA57C-E9AD-4F53-BC99-F8867255F4FA}"/>
                  </a:ext>
                </a:extLst>
              </p:cNvPr>
              <p:cNvSpPr/>
              <p:nvPr/>
            </p:nvSpPr>
            <p:spPr>
              <a:xfrm>
                <a:off x="6352429" y="2667983"/>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0" name="手繪多邊形: 圖案 259">
                <a:extLst>
                  <a:ext uri="{FF2B5EF4-FFF2-40B4-BE49-F238E27FC236}">
                    <a16:creationId xmlns:a16="http://schemas.microsoft.com/office/drawing/2014/main" id="{97428226-B7D9-4EAA-9576-F38C4FC43CD3}"/>
                  </a:ext>
                </a:extLst>
              </p:cNvPr>
              <p:cNvSpPr/>
              <p:nvPr/>
            </p:nvSpPr>
            <p:spPr>
              <a:xfrm>
                <a:off x="6718620" y="2341148"/>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1" name="手繪多邊形: 圖案 260">
                <a:extLst>
                  <a:ext uri="{FF2B5EF4-FFF2-40B4-BE49-F238E27FC236}">
                    <a16:creationId xmlns:a16="http://schemas.microsoft.com/office/drawing/2014/main" id="{0CC33C0D-0A14-4CBD-810B-AE7AB489C4F3}"/>
                  </a:ext>
                </a:extLst>
              </p:cNvPr>
              <p:cNvSpPr/>
              <p:nvPr/>
            </p:nvSpPr>
            <p:spPr>
              <a:xfrm>
                <a:off x="6204585" y="1678305"/>
                <a:ext cx="102870" cy="62484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手繪多邊形: 圖案 261">
                <a:extLst>
                  <a:ext uri="{FF2B5EF4-FFF2-40B4-BE49-F238E27FC236}">
                    <a16:creationId xmlns:a16="http://schemas.microsoft.com/office/drawing/2014/main" id="{84CE3218-EE52-4293-A71B-0D2387803633}"/>
                  </a:ext>
                </a:extLst>
              </p:cNvPr>
              <p:cNvSpPr/>
              <p:nvPr/>
            </p:nvSpPr>
            <p:spPr>
              <a:xfrm>
                <a:off x="6565811" y="1333243"/>
                <a:ext cx="102870" cy="62484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手繪多邊形: 圖案 262">
                <a:extLst>
                  <a:ext uri="{FF2B5EF4-FFF2-40B4-BE49-F238E27FC236}">
                    <a16:creationId xmlns:a16="http://schemas.microsoft.com/office/drawing/2014/main" id="{96E03062-913C-4C66-AEDF-F68F423A255E}"/>
                  </a:ext>
                </a:extLst>
              </p:cNvPr>
              <p:cNvSpPr/>
              <p:nvPr/>
            </p:nvSpPr>
            <p:spPr>
              <a:xfrm>
                <a:off x="6562724" y="2082085"/>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4" name="手繪多邊形: 圖案 263">
                <a:extLst>
                  <a:ext uri="{FF2B5EF4-FFF2-40B4-BE49-F238E27FC236}">
                    <a16:creationId xmlns:a16="http://schemas.microsoft.com/office/drawing/2014/main" id="{84FAF57F-1D08-4C8F-870B-94D15D384B66}"/>
                  </a:ext>
                </a:extLst>
              </p:cNvPr>
              <p:cNvSpPr/>
              <p:nvPr/>
            </p:nvSpPr>
            <p:spPr>
              <a:xfrm>
                <a:off x="6204585" y="2404938"/>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5" name="手繪多邊形: 圖案 264">
                <a:extLst>
                  <a:ext uri="{FF2B5EF4-FFF2-40B4-BE49-F238E27FC236}">
                    <a16:creationId xmlns:a16="http://schemas.microsoft.com/office/drawing/2014/main" id="{FA849FD4-AC86-4D8E-8B2F-944B5757C6C9}"/>
                  </a:ext>
                </a:extLst>
              </p:cNvPr>
              <p:cNvSpPr/>
              <p:nvPr/>
            </p:nvSpPr>
            <p:spPr>
              <a:xfrm>
                <a:off x="6919935" y="1737583"/>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手繪多邊形: 圖案 265">
                <a:extLst>
                  <a:ext uri="{FF2B5EF4-FFF2-40B4-BE49-F238E27FC236}">
                    <a16:creationId xmlns:a16="http://schemas.microsoft.com/office/drawing/2014/main" id="{EBBA7001-F4DD-4EA1-999F-6AA27D498A88}"/>
                  </a:ext>
                </a:extLst>
              </p:cNvPr>
              <p:cNvSpPr/>
              <p:nvPr/>
            </p:nvSpPr>
            <p:spPr>
              <a:xfrm>
                <a:off x="6918529" y="2443182"/>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手繪多邊形: 圖案 266">
                <a:extLst>
                  <a:ext uri="{FF2B5EF4-FFF2-40B4-BE49-F238E27FC236}">
                    <a16:creationId xmlns:a16="http://schemas.microsoft.com/office/drawing/2014/main" id="{E5F74D81-06A7-418A-BCEB-65B28593D5AF}"/>
                  </a:ext>
                </a:extLst>
              </p:cNvPr>
              <p:cNvSpPr/>
              <p:nvPr/>
            </p:nvSpPr>
            <p:spPr>
              <a:xfrm>
                <a:off x="6577405" y="2753199"/>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手繪多邊形: 圖案 267">
                <a:extLst>
                  <a:ext uri="{FF2B5EF4-FFF2-40B4-BE49-F238E27FC236}">
                    <a16:creationId xmlns:a16="http://schemas.microsoft.com/office/drawing/2014/main" id="{5EBA3933-5DEF-4BE3-B3E1-3DC77DE47363}"/>
                  </a:ext>
                </a:extLst>
              </p:cNvPr>
              <p:cNvSpPr/>
              <p:nvPr/>
            </p:nvSpPr>
            <p:spPr>
              <a:xfrm>
                <a:off x="6208395" y="3097530"/>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手繪多邊形: 圖案 268">
                <a:extLst>
                  <a:ext uri="{FF2B5EF4-FFF2-40B4-BE49-F238E27FC236}">
                    <a16:creationId xmlns:a16="http://schemas.microsoft.com/office/drawing/2014/main" id="{5D41D457-4D82-4417-ABD7-6E9E6BB77C05}"/>
                  </a:ext>
                </a:extLst>
              </p:cNvPr>
              <p:cNvSpPr/>
              <p:nvPr/>
            </p:nvSpPr>
            <p:spPr>
              <a:xfrm>
                <a:off x="6919935" y="1080984"/>
                <a:ext cx="102870" cy="54070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手繪多邊形: 圖案 269">
                <a:extLst>
                  <a:ext uri="{FF2B5EF4-FFF2-40B4-BE49-F238E27FC236}">
                    <a16:creationId xmlns:a16="http://schemas.microsoft.com/office/drawing/2014/main" id="{C676AC95-F61E-48E4-8EA1-595CB2C29305}"/>
                  </a:ext>
                </a:extLst>
              </p:cNvPr>
              <p:cNvSpPr/>
              <p:nvPr/>
            </p:nvSpPr>
            <p:spPr>
              <a:xfrm>
                <a:off x="4841330" y="2068751"/>
                <a:ext cx="172742" cy="169625"/>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手繪多邊形: 圖案 270">
                <a:extLst>
                  <a:ext uri="{FF2B5EF4-FFF2-40B4-BE49-F238E27FC236}">
                    <a16:creationId xmlns:a16="http://schemas.microsoft.com/office/drawing/2014/main" id="{377C3181-9DEB-4664-B478-6445AE796594}"/>
                  </a:ext>
                </a:extLst>
              </p:cNvPr>
              <p:cNvSpPr/>
              <p:nvPr/>
            </p:nvSpPr>
            <p:spPr>
              <a:xfrm>
                <a:off x="4846779" y="2714607"/>
                <a:ext cx="216770" cy="220645"/>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手繪多邊形: 圖案 271">
                <a:extLst>
                  <a:ext uri="{FF2B5EF4-FFF2-40B4-BE49-F238E27FC236}">
                    <a16:creationId xmlns:a16="http://schemas.microsoft.com/office/drawing/2014/main" id="{660346E2-8529-4C4C-B041-F670A2E5BF56}"/>
                  </a:ext>
                </a:extLst>
              </p:cNvPr>
              <p:cNvSpPr/>
              <p:nvPr/>
            </p:nvSpPr>
            <p:spPr>
              <a:xfrm>
                <a:off x="4690110" y="2076450"/>
                <a:ext cx="104775" cy="230505"/>
              </a:xfrm>
              <a:custGeom>
                <a:avLst/>
                <a:gdLst>
                  <a:gd name="connsiteX0" fmla="*/ 0 w 104775"/>
                  <a:gd name="connsiteY0" fmla="*/ 0 h 230505"/>
                  <a:gd name="connsiteX1" fmla="*/ 102870 w 104775"/>
                  <a:gd name="connsiteY1" fmla="*/ 3810 h 230505"/>
                  <a:gd name="connsiteX2" fmla="*/ 104775 w 104775"/>
                  <a:gd name="connsiteY2" fmla="*/ 230505 h 230505"/>
                  <a:gd name="connsiteX3" fmla="*/ 1905 w 104775"/>
                  <a:gd name="connsiteY3" fmla="*/ 220980 h 230505"/>
                  <a:gd name="connsiteX4" fmla="*/ 0 w 104775"/>
                  <a:gd name="connsiteY4" fmla="*/ 0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30505">
                    <a:moveTo>
                      <a:pt x="0" y="0"/>
                    </a:moveTo>
                    <a:lnTo>
                      <a:pt x="102870" y="3810"/>
                    </a:lnTo>
                    <a:lnTo>
                      <a:pt x="104775" y="230505"/>
                    </a:lnTo>
                    <a:lnTo>
                      <a:pt x="1905" y="22098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手繪多邊形: 圖案 272">
                <a:extLst>
                  <a:ext uri="{FF2B5EF4-FFF2-40B4-BE49-F238E27FC236}">
                    <a16:creationId xmlns:a16="http://schemas.microsoft.com/office/drawing/2014/main" id="{D7AB7266-4695-4929-AB9E-E8B8158CECB4}"/>
                  </a:ext>
                </a:extLst>
              </p:cNvPr>
              <p:cNvSpPr/>
              <p:nvPr/>
            </p:nvSpPr>
            <p:spPr>
              <a:xfrm>
                <a:off x="4693981" y="2717473"/>
                <a:ext cx="104775" cy="280829"/>
              </a:xfrm>
              <a:custGeom>
                <a:avLst/>
                <a:gdLst>
                  <a:gd name="connsiteX0" fmla="*/ 0 w 104775"/>
                  <a:gd name="connsiteY0" fmla="*/ 0 h 230505"/>
                  <a:gd name="connsiteX1" fmla="*/ 102870 w 104775"/>
                  <a:gd name="connsiteY1" fmla="*/ 3810 h 230505"/>
                  <a:gd name="connsiteX2" fmla="*/ 104775 w 104775"/>
                  <a:gd name="connsiteY2" fmla="*/ 230505 h 230505"/>
                  <a:gd name="connsiteX3" fmla="*/ 1905 w 104775"/>
                  <a:gd name="connsiteY3" fmla="*/ 220980 h 230505"/>
                  <a:gd name="connsiteX4" fmla="*/ 0 w 104775"/>
                  <a:gd name="connsiteY4" fmla="*/ 0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30505">
                    <a:moveTo>
                      <a:pt x="0" y="0"/>
                    </a:moveTo>
                    <a:lnTo>
                      <a:pt x="102870" y="3810"/>
                    </a:lnTo>
                    <a:lnTo>
                      <a:pt x="104775" y="230505"/>
                    </a:lnTo>
                    <a:lnTo>
                      <a:pt x="1905" y="22098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4" name="手繪多邊形: 圖案 273">
                <a:extLst>
                  <a:ext uri="{FF2B5EF4-FFF2-40B4-BE49-F238E27FC236}">
                    <a16:creationId xmlns:a16="http://schemas.microsoft.com/office/drawing/2014/main" id="{B3408F9B-A12A-446B-8215-7E7E23F909CA}"/>
                  </a:ext>
                </a:extLst>
              </p:cNvPr>
              <p:cNvSpPr/>
              <p:nvPr/>
            </p:nvSpPr>
            <p:spPr>
              <a:xfrm>
                <a:off x="4800600" y="2068751"/>
                <a:ext cx="45719" cy="240109"/>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手繪多邊形: 圖案 274">
                <a:extLst>
                  <a:ext uri="{FF2B5EF4-FFF2-40B4-BE49-F238E27FC236}">
                    <a16:creationId xmlns:a16="http://schemas.microsoft.com/office/drawing/2014/main" id="{C217C0E0-140F-4D41-A013-F98CBC7F1EE5}"/>
                  </a:ext>
                </a:extLst>
              </p:cNvPr>
              <p:cNvSpPr/>
              <p:nvPr/>
            </p:nvSpPr>
            <p:spPr>
              <a:xfrm>
                <a:off x="4805466" y="2725958"/>
                <a:ext cx="45719" cy="240109"/>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6" name="手繪多邊形: 圖案 275">
                <a:extLst>
                  <a:ext uri="{FF2B5EF4-FFF2-40B4-BE49-F238E27FC236}">
                    <a16:creationId xmlns:a16="http://schemas.microsoft.com/office/drawing/2014/main" id="{F2024402-2C51-482D-B90E-3FBBC613EA51}"/>
                  </a:ext>
                </a:extLst>
              </p:cNvPr>
              <p:cNvSpPr/>
              <p:nvPr/>
            </p:nvSpPr>
            <p:spPr>
              <a:xfrm>
                <a:off x="4789910" y="3449680"/>
                <a:ext cx="45719" cy="81826"/>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7" name="手繪多邊形: 圖案 276">
                <a:extLst>
                  <a:ext uri="{FF2B5EF4-FFF2-40B4-BE49-F238E27FC236}">
                    <a16:creationId xmlns:a16="http://schemas.microsoft.com/office/drawing/2014/main" id="{058ED7F1-10F8-4691-ADA9-E0E6271D4F8E}"/>
                  </a:ext>
                </a:extLst>
              </p:cNvPr>
              <p:cNvSpPr/>
              <p:nvPr/>
            </p:nvSpPr>
            <p:spPr>
              <a:xfrm>
                <a:off x="4692015" y="3438525"/>
                <a:ext cx="91440" cy="186690"/>
              </a:xfrm>
              <a:custGeom>
                <a:avLst/>
                <a:gdLst>
                  <a:gd name="connsiteX0" fmla="*/ 0 w 91440"/>
                  <a:gd name="connsiteY0" fmla="*/ 0 h 186690"/>
                  <a:gd name="connsiteX1" fmla="*/ 0 w 91440"/>
                  <a:gd name="connsiteY1" fmla="*/ 186690 h 186690"/>
                  <a:gd name="connsiteX2" fmla="*/ 87630 w 91440"/>
                  <a:gd name="connsiteY2" fmla="*/ 100965 h 186690"/>
                  <a:gd name="connsiteX3" fmla="*/ 91440 w 91440"/>
                  <a:gd name="connsiteY3" fmla="*/ 3810 h 186690"/>
                  <a:gd name="connsiteX4" fmla="*/ 0 w 91440"/>
                  <a:gd name="connsiteY4" fmla="*/ 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186690">
                    <a:moveTo>
                      <a:pt x="0" y="0"/>
                    </a:moveTo>
                    <a:lnTo>
                      <a:pt x="0" y="186690"/>
                    </a:lnTo>
                    <a:lnTo>
                      <a:pt x="87630" y="100965"/>
                    </a:lnTo>
                    <a:lnTo>
                      <a:pt x="91440" y="381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手繪多邊形: 圖案 277">
                <a:extLst>
                  <a:ext uri="{FF2B5EF4-FFF2-40B4-BE49-F238E27FC236}">
                    <a16:creationId xmlns:a16="http://schemas.microsoft.com/office/drawing/2014/main" id="{E7A83C26-77EC-4798-AF64-56B8791E7844}"/>
                  </a:ext>
                </a:extLst>
              </p:cNvPr>
              <p:cNvSpPr/>
              <p:nvPr/>
            </p:nvSpPr>
            <p:spPr>
              <a:xfrm>
                <a:off x="6311264" y="1621684"/>
                <a:ext cx="45719" cy="2061743"/>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手繪多邊形: 圖案 278">
                <a:extLst>
                  <a:ext uri="{FF2B5EF4-FFF2-40B4-BE49-F238E27FC236}">
                    <a16:creationId xmlns:a16="http://schemas.microsoft.com/office/drawing/2014/main" id="{7BA79C98-8D53-450B-B59D-5277AE1A11A4}"/>
                  </a:ext>
                </a:extLst>
              </p:cNvPr>
              <p:cNvSpPr/>
              <p:nvPr/>
            </p:nvSpPr>
            <p:spPr>
              <a:xfrm>
                <a:off x="6678370" y="1262482"/>
                <a:ext cx="50113" cy="2076614"/>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0" name="手繪多邊形: 圖案 279">
                <a:extLst>
                  <a:ext uri="{FF2B5EF4-FFF2-40B4-BE49-F238E27FC236}">
                    <a16:creationId xmlns:a16="http://schemas.microsoft.com/office/drawing/2014/main" id="{9E5BAEF7-B0A2-4EDA-AAB6-F620B076050D}"/>
                  </a:ext>
                </a:extLst>
              </p:cNvPr>
              <p:cNvSpPr/>
              <p:nvPr/>
            </p:nvSpPr>
            <p:spPr>
              <a:xfrm>
                <a:off x="7025697" y="965975"/>
                <a:ext cx="48248" cy="2061743"/>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手繪多邊形: 圖案 280">
                <a:extLst>
                  <a:ext uri="{FF2B5EF4-FFF2-40B4-BE49-F238E27FC236}">
                    <a16:creationId xmlns:a16="http://schemas.microsoft.com/office/drawing/2014/main" id="{F1E8DF39-6FE2-43FA-8A6D-832EFDEEB717}"/>
                  </a:ext>
                </a:extLst>
              </p:cNvPr>
              <p:cNvSpPr/>
              <p:nvPr/>
            </p:nvSpPr>
            <p:spPr>
              <a:xfrm>
                <a:off x="4478506" y="2072640"/>
                <a:ext cx="682774" cy="510540"/>
              </a:xfrm>
              <a:custGeom>
                <a:avLst/>
                <a:gdLst>
                  <a:gd name="connsiteX0" fmla="*/ 0 w 673100"/>
                  <a:gd name="connsiteY0" fmla="*/ 505460 h 513080"/>
                  <a:gd name="connsiteX1" fmla="*/ 561340 w 673100"/>
                  <a:gd name="connsiteY1" fmla="*/ 0 h 513080"/>
                  <a:gd name="connsiteX2" fmla="*/ 665480 w 673100"/>
                  <a:gd name="connsiteY2" fmla="*/ 7620 h 513080"/>
                  <a:gd name="connsiteX3" fmla="*/ 673100 w 673100"/>
                  <a:gd name="connsiteY3" fmla="*/ 513080 h 513080"/>
                  <a:gd name="connsiteX4" fmla="*/ 0 w 673100"/>
                  <a:gd name="connsiteY4" fmla="*/ 505460 h 513080"/>
                  <a:gd name="connsiteX0" fmla="*/ 0 w 673100"/>
                  <a:gd name="connsiteY0" fmla="*/ 502920 h 510540"/>
                  <a:gd name="connsiteX1" fmla="*/ 546316 w 673100"/>
                  <a:gd name="connsiteY1" fmla="*/ 0 h 510540"/>
                  <a:gd name="connsiteX2" fmla="*/ 665480 w 673100"/>
                  <a:gd name="connsiteY2" fmla="*/ 5080 h 510540"/>
                  <a:gd name="connsiteX3" fmla="*/ 673100 w 673100"/>
                  <a:gd name="connsiteY3" fmla="*/ 510540 h 510540"/>
                  <a:gd name="connsiteX4" fmla="*/ 0 w 673100"/>
                  <a:gd name="connsiteY4" fmla="*/ 502920 h 51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00" h="510540">
                    <a:moveTo>
                      <a:pt x="0" y="502920"/>
                    </a:moveTo>
                    <a:lnTo>
                      <a:pt x="546316" y="0"/>
                    </a:lnTo>
                    <a:lnTo>
                      <a:pt x="665480" y="5080"/>
                    </a:lnTo>
                    <a:lnTo>
                      <a:pt x="673100" y="510540"/>
                    </a:lnTo>
                    <a:lnTo>
                      <a:pt x="0" y="50292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手繪多邊形: 圖案 281">
                <a:extLst>
                  <a:ext uri="{FF2B5EF4-FFF2-40B4-BE49-F238E27FC236}">
                    <a16:creationId xmlns:a16="http://schemas.microsoft.com/office/drawing/2014/main" id="{537C8BAF-77A9-4BAE-B0B2-09D2D4EC359F}"/>
                  </a:ext>
                </a:extLst>
              </p:cNvPr>
              <p:cNvSpPr/>
              <p:nvPr/>
            </p:nvSpPr>
            <p:spPr>
              <a:xfrm>
                <a:off x="5323840" y="2075180"/>
                <a:ext cx="530860" cy="505460"/>
              </a:xfrm>
              <a:custGeom>
                <a:avLst/>
                <a:gdLst>
                  <a:gd name="connsiteX0" fmla="*/ 5080 w 530860"/>
                  <a:gd name="connsiteY0" fmla="*/ 10160 h 505460"/>
                  <a:gd name="connsiteX1" fmla="*/ 0 w 530860"/>
                  <a:gd name="connsiteY1" fmla="*/ 500380 h 505460"/>
                  <a:gd name="connsiteX2" fmla="*/ 530860 w 530860"/>
                  <a:gd name="connsiteY2" fmla="*/ 505460 h 505460"/>
                  <a:gd name="connsiteX3" fmla="*/ 518160 w 530860"/>
                  <a:gd name="connsiteY3" fmla="*/ 0 h 505460"/>
                  <a:gd name="connsiteX4" fmla="*/ 5080 w 530860"/>
                  <a:gd name="connsiteY4" fmla="*/ 1016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860" h="505460">
                    <a:moveTo>
                      <a:pt x="5080" y="10160"/>
                    </a:moveTo>
                    <a:cubicBezTo>
                      <a:pt x="3387" y="173567"/>
                      <a:pt x="1693" y="336973"/>
                      <a:pt x="0" y="500380"/>
                    </a:cubicBezTo>
                    <a:lnTo>
                      <a:pt x="530860" y="505460"/>
                    </a:lnTo>
                    <a:lnTo>
                      <a:pt x="518160" y="0"/>
                    </a:lnTo>
                    <a:lnTo>
                      <a:pt x="5080" y="1016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3" name="手繪多邊形: 圖案 282">
                <a:extLst>
                  <a:ext uri="{FF2B5EF4-FFF2-40B4-BE49-F238E27FC236}">
                    <a16:creationId xmlns:a16="http://schemas.microsoft.com/office/drawing/2014/main" id="{B6995FBE-0BD4-4532-A85B-7C3EFAF3CA1E}"/>
                  </a:ext>
                </a:extLst>
              </p:cNvPr>
              <p:cNvSpPr/>
              <p:nvPr/>
            </p:nvSpPr>
            <p:spPr>
              <a:xfrm>
                <a:off x="5986780" y="1821180"/>
                <a:ext cx="215900" cy="657860"/>
              </a:xfrm>
              <a:custGeom>
                <a:avLst/>
                <a:gdLst>
                  <a:gd name="connsiteX0" fmla="*/ 7620 w 215900"/>
                  <a:gd name="connsiteY0" fmla="*/ 195580 h 657860"/>
                  <a:gd name="connsiteX1" fmla="*/ 7620 w 215900"/>
                  <a:gd name="connsiteY1" fmla="*/ 195580 h 657860"/>
                  <a:gd name="connsiteX2" fmla="*/ 205740 w 215900"/>
                  <a:gd name="connsiteY2" fmla="*/ 0 h 657860"/>
                  <a:gd name="connsiteX3" fmla="*/ 215900 w 215900"/>
                  <a:gd name="connsiteY3" fmla="*/ 485140 h 657860"/>
                  <a:gd name="connsiteX4" fmla="*/ 0 w 215900"/>
                  <a:gd name="connsiteY4" fmla="*/ 657860 h 657860"/>
                  <a:gd name="connsiteX5" fmla="*/ 7620 w 215900"/>
                  <a:gd name="connsiteY5" fmla="*/ 195580 h 657860"/>
                  <a:gd name="connsiteX0" fmla="*/ 5080 w 215900"/>
                  <a:gd name="connsiteY0" fmla="*/ 195580 h 657860"/>
                  <a:gd name="connsiteX1" fmla="*/ 7620 w 215900"/>
                  <a:gd name="connsiteY1" fmla="*/ 195580 h 657860"/>
                  <a:gd name="connsiteX2" fmla="*/ 205740 w 215900"/>
                  <a:gd name="connsiteY2" fmla="*/ 0 h 657860"/>
                  <a:gd name="connsiteX3" fmla="*/ 215900 w 215900"/>
                  <a:gd name="connsiteY3" fmla="*/ 485140 h 657860"/>
                  <a:gd name="connsiteX4" fmla="*/ 0 w 215900"/>
                  <a:gd name="connsiteY4" fmla="*/ 657860 h 657860"/>
                  <a:gd name="connsiteX5" fmla="*/ 5080 w 215900"/>
                  <a:gd name="connsiteY5" fmla="*/ 195580 h 6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657860">
                    <a:moveTo>
                      <a:pt x="5080" y="195580"/>
                    </a:moveTo>
                    <a:lnTo>
                      <a:pt x="7620" y="195580"/>
                    </a:lnTo>
                    <a:lnTo>
                      <a:pt x="205740" y="0"/>
                    </a:lnTo>
                    <a:lnTo>
                      <a:pt x="215900" y="485140"/>
                    </a:lnTo>
                    <a:lnTo>
                      <a:pt x="0" y="657860"/>
                    </a:lnTo>
                    <a:cubicBezTo>
                      <a:pt x="1693" y="503767"/>
                      <a:pt x="3387" y="349673"/>
                      <a:pt x="5080" y="19558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手繪多邊形: 圖案 283">
                <a:extLst>
                  <a:ext uri="{FF2B5EF4-FFF2-40B4-BE49-F238E27FC236}">
                    <a16:creationId xmlns:a16="http://schemas.microsoft.com/office/drawing/2014/main" id="{F15EB913-D6E3-4912-B350-74C6E28A1BE8}"/>
                  </a:ext>
                </a:extLst>
              </p:cNvPr>
              <p:cNvSpPr/>
              <p:nvPr/>
            </p:nvSpPr>
            <p:spPr>
              <a:xfrm>
                <a:off x="6360160" y="1638300"/>
                <a:ext cx="205740" cy="500380"/>
              </a:xfrm>
              <a:custGeom>
                <a:avLst/>
                <a:gdLst>
                  <a:gd name="connsiteX0" fmla="*/ 40640 w 205740"/>
                  <a:gd name="connsiteY0" fmla="*/ 0 h 500380"/>
                  <a:gd name="connsiteX1" fmla="*/ 205740 w 205740"/>
                  <a:gd name="connsiteY1" fmla="*/ 0 h 500380"/>
                  <a:gd name="connsiteX2" fmla="*/ 205740 w 205740"/>
                  <a:gd name="connsiteY2" fmla="*/ 309880 h 500380"/>
                  <a:gd name="connsiteX3" fmla="*/ 10160 w 205740"/>
                  <a:gd name="connsiteY3" fmla="*/ 500380 h 500380"/>
                  <a:gd name="connsiteX4" fmla="*/ 0 w 205740"/>
                  <a:gd name="connsiteY4" fmla="*/ 38100 h 500380"/>
                  <a:gd name="connsiteX5" fmla="*/ 40640 w 205740"/>
                  <a:gd name="connsiteY5" fmla="*/ 0 h 50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40" h="500380">
                    <a:moveTo>
                      <a:pt x="40640" y="0"/>
                    </a:moveTo>
                    <a:lnTo>
                      <a:pt x="205740" y="0"/>
                    </a:lnTo>
                    <a:lnTo>
                      <a:pt x="205740" y="309880"/>
                    </a:lnTo>
                    <a:lnTo>
                      <a:pt x="10160" y="500380"/>
                    </a:lnTo>
                    <a:lnTo>
                      <a:pt x="0" y="38100"/>
                    </a:lnTo>
                    <a:lnTo>
                      <a:pt x="4064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手繪多邊形: 圖案 284">
                <a:extLst>
                  <a:ext uri="{FF2B5EF4-FFF2-40B4-BE49-F238E27FC236}">
                    <a16:creationId xmlns:a16="http://schemas.microsoft.com/office/drawing/2014/main" id="{D29A962F-1EF7-4BBB-A66F-C6D8F8632EC0}"/>
                  </a:ext>
                </a:extLst>
              </p:cNvPr>
              <p:cNvSpPr/>
              <p:nvPr/>
            </p:nvSpPr>
            <p:spPr>
              <a:xfrm>
                <a:off x="6733540" y="1625600"/>
                <a:ext cx="177800" cy="175260"/>
              </a:xfrm>
              <a:custGeom>
                <a:avLst/>
                <a:gdLst>
                  <a:gd name="connsiteX0" fmla="*/ 0 w 177800"/>
                  <a:gd name="connsiteY0" fmla="*/ 5080 h 175260"/>
                  <a:gd name="connsiteX1" fmla="*/ 177800 w 177800"/>
                  <a:gd name="connsiteY1" fmla="*/ 0 h 175260"/>
                  <a:gd name="connsiteX2" fmla="*/ 2540 w 177800"/>
                  <a:gd name="connsiteY2" fmla="*/ 175260 h 175260"/>
                  <a:gd name="connsiteX3" fmla="*/ 0 w 177800"/>
                  <a:gd name="connsiteY3" fmla="*/ 5080 h 175260"/>
                </a:gdLst>
                <a:ahLst/>
                <a:cxnLst>
                  <a:cxn ang="0">
                    <a:pos x="connsiteX0" y="connsiteY0"/>
                  </a:cxn>
                  <a:cxn ang="0">
                    <a:pos x="connsiteX1" y="connsiteY1"/>
                  </a:cxn>
                  <a:cxn ang="0">
                    <a:pos x="connsiteX2" y="connsiteY2"/>
                  </a:cxn>
                  <a:cxn ang="0">
                    <a:pos x="connsiteX3" y="connsiteY3"/>
                  </a:cxn>
                </a:cxnLst>
                <a:rect l="l" t="t" r="r" b="b"/>
                <a:pathLst>
                  <a:path w="177800" h="175260">
                    <a:moveTo>
                      <a:pt x="0" y="5080"/>
                    </a:moveTo>
                    <a:lnTo>
                      <a:pt x="177800" y="0"/>
                    </a:lnTo>
                    <a:lnTo>
                      <a:pt x="2540" y="175260"/>
                    </a:lnTo>
                    <a:cubicBezTo>
                      <a:pt x="1693" y="118533"/>
                      <a:pt x="847" y="61807"/>
                      <a:pt x="0" y="508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手繪多邊形: 圖案 285">
                <a:extLst>
                  <a:ext uri="{FF2B5EF4-FFF2-40B4-BE49-F238E27FC236}">
                    <a16:creationId xmlns:a16="http://schemas.microsoft.com/office/drawing/2014/main" id="{F5B88A26-7980-45B1-BA52-514E3A90F752}"/>
                  </a:ext>
                </a:extLst>
              </p:cNvPr>
              <p:cNvSpPr/>
              <p:nvPr/>
            </p:nvSpPr>
            <p:spPr>
              <a:xfrm>
                <a:off x="4453641" y="2724053"/>
                <a:ext cx="698499" cy="555675"/>
              </a:xfrm>
              <a:custGeom>
                <a:avLst/>
                <a:gdLst>
                  <a:gd name="connsiteX0" fmla="*/ 563880 w 652780"/>
                  <a:gd name="connsiteY0" fmla="*/ 12700 h 553720"/>
                  <a:gd name="connsiteX1" fmla="*/ 0 w 652780"/>
                  <a:gd name="connsiteY1" fmla="*/ 533400 h 553720"/>
                  <a:gd name="connsiteX2" fmla="*/ 650240 w 652780"/>
                  <a:gd name="connsiteY2" fmla="*/ 553720 h 553720"/>
                  <a:gd name="connsiteX3" fmla="*/ 652780 w 652780"/>
                  <a:gd name="connsiteY3" fmla="*/ 0 h 553720"/>
                  <a:gd name="connsiteX4" fmla="*/ 563880 w 652780"/>
                  <a:gd name="connsiteY4" fmla="*/ 12700 h 553720"/>
                  <a:gd name="connsiteX0" fmla="*/ 609599 w 698499"/>
                  <a:gd name="connsiteY0" fmla="*/ 12700 h 555675"/>
                  <a:gd name="connsiteX1" fmla="*/ 0 w 698499"/>
                  <a:gd name="connsiteY1" fmla="*/ 553720 h 555675"/>
                  <a:gd name="connsiteX2" fmla="*/ 695959 w 698499"/>
                  <a:gd name="connsiteY2" fmla="*/ 553720 h 555675"/>
                  <a:gd name="connsiteX3" fmla="*/ 698499 w 698499"/>
                  <a:gd name="connsiteY3" fmla="*/ 0 h 555675"/>
                  <a:gd name="connsiteX4" fmla="*/ 609599 w 698499"/>
                  <a:gd name="connsiteY4" fmla="*/ 12700 h 55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99" h="555675">
                    <a:moveTo>
                      <a:pt x="609599" y="12700"/>
                    </a:moveTo>
                    <a:lnTo>
                      <a:pt x="0" y="553720"/>
                    </a:lnTo>
                    <a:cubicBezTo>
                      <a:pt x="216747" y="560493"/>
                      <a:pt x="479212" y="546947"/>
                      <a:pt x="695959" y="553720"/>
                    </a:cubicBezTo>
                    <a:cubicBezTo>
                      <a:pt x="696806" y="369147"/>
                      <a:pt x="697652" y="184573"/>
                      <a:pt x="698499" y="0"/>
                    </a:cubicBezTo>
                    <a:lnTo>
                      <a:pt x="609599" y="1270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7" name="手繪多邊形: 圖案 286">
                <a:extLst>
                  <a:ext uri="{FF2B5EF4-FFF2-40B4-BE49-F238E27FC236}">
                    <a16:creationId xmlns:a16="http://schemas.microsoft.com/office/drawing/2014/main" id="{DCED76FD-1CA5-44FA-BB4A-5FA6DA7F9FD8}"/>
                  </a:ext>
                </a:extLst>
              </p:cNvPr>
              <p:cNvSpPr/>
              <p:nvPr/>
            </p:nvSpPr>
            <p:spPr>
              <a:xfrm>
                <a:off x="5316220" y="2727960"/>
                <a:ext cx="538480" cy="558800"/>
              </a:xfrm>
              <a:custGeom>
                <a:avLst/>
                <a:gdLst>
                  <a:gd name="connsiteX0" fmla="*/ 0 w 538480"/>
                  <a:gd name="connsiteY0" fmla="*/ 0 h 558800"/>
                  <a:gd name="connsiteX1" fmla="*/ 0 w 538480"/>
                  <a:gd name="connsiteY1" fmla="*/ 543560 h 558800"/>
                  <a:gd name="connsiteX2" fmla="*/ 538480 w 538480"/>
                  <a:gd name="connsiteY2" fmla="*/ 558800 h 558800"/>
                  <a:gd name="connsiteX3" fmla="*/ 525780 w 538480"/>
                  <a:gd name="connsiteY3" fmla="*/ 7620 h 558800"/>
                  <a:gd name="connsiteX4" fmla="*/ 0 w 53848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480" h="558800">
                    <a:moveTo>
                      <a:pt x="0" y="0"/>
                    </a:moveTo>
                    <a:lnTo>
                      <a:pt x="0" y="543560"/>
                    </a:lnTo>
                    <a:lnTo>
                      <a:pt x="538480" y="558800"/>
                    </a:lnTo>
                    <a:lnTo>
                      <a:pt x="525780" y="7620"/>
                    </a:lnTo>
                    <a:lnTo>
                      <a:pt x="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手繪多邊形: 圖案 287">
                <a:extLst>
                  <a:ext uri="{FF2B5EF4-FFF2-40B4-BE49-F238E27FC236}">
                    <a16:creationId xmlns:a16="http://schemas.microsoft.com/office/drawing/2014/main" id="{F0E53CFE-C9B0-469C-9A00-DD7D889BE848}"/>
                  </a:ext>
                </a:extLst>
              </p:cNvPr>
              <p:cNvSpPr/>
              <p:nvPr/>
            </p:nvSpPr>
            <p:spPr>
              <a:xfrm>
                <a:off x="5996940" y="2687320"/>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手繪多邊形: 圖案 288">
                <a:extLst>
                  <a:ext uri="{FF2B5EF4-FFF2-40B4-BE49-F238E27FC236}">
                    <a16:creationId xmlns:a16="http://schemas.microsoft.com/office/drawing/2014/main" id="{91FE110E-29E1-4FA4-A3AA-F16322C70A8C}"/>
                  </a:ext>
                </a:extLst>
              </p:cNvPr>
              <p:cNvSpPr/>
              <p:nvPr/>
            </p:nvSpPr>
            <p:spPr>
              <a:xfrm>
                <a:off x="5989320" y="2499360"/>
                <a:ext cx="223520" cy="680720"/>
              </a:xfrm>
              <a:custGeom>
                <a:avLst/>
                <a:gdLst>
                  <a:gd name="connsiteX0" fmla="*/ 0 w 223520"/>
                  <a:gd name="connsiteY0" fmla="*/ 193040 h 680720"/>
                  <a:gd name="connsiteX1" fmla="*/ 0 w 223520"/>
                  <a:gd name="connsiteY1" fmla="*/ 193040 h 680720"/>
                  <a:gd name="connsiteX2" fmla="*/ 210820 w 223520"/>
                  <a:gd name="connsiteY2" fmla="*/ 0 h 680720"/>
                  <a:gd name="connsiteX3" fmla="*/ 223520 w 223520"/>
                  <a:gd name="connsiteY3" fmla="*/ 485140 h 680720"/>
                  <a:gd name="connsiteX4" fmla="*/ 2540 w 223520"/>
                  <a:gd name="connsiteY4" fmla="*/ 680720 h 680720"/>
                  <a:gd name="connsiteX5" fmla="*/ 0 w 223520"/>
                  <a:gd name="connsiteY5" fmla="*/ 193040 h 68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20" h="680720">
                    <a:moveTo>
                      <a:pt x="0" y="193040"/>
                    </a:moveTo>
                    <a:lnTo>
                      <a:pt x="0" y="193040"/>
                    </a:lnTo>
                    <a:lnTo>
                      <a:pt x="210820" y="0"/>
                    </a:lnTo>
                    <a:lnTo>
                      <a:pt x="223520" y="485140"/>
                    </a:lnTo>
                    <a:lnTo>
                      <a:pt x="2540" y="680720"/>
                    </a:lnTo>
                    <a:cubicBezTo>
                      <a:pt x="1693" y="527473"/>
                      <a:pt x="847" y="374227"/>
                      <a:pt x="0" y="19304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手繪多邊形: 圖案 289">
                <a:extLst>
                  <a:ext uri="{FF2B5EF4-FFF2-40B4-BE49-F238E27FC236}">
                    <a16:creationId xmlns:a16="http://schemas.microsoft.com/office/drawing/2014/main" id="{AFED1783-B9E1-4A93-9275-D9FBBE4891F6}"/>
                  </a:ext>
                </a:extLst>
              </p:cNvPr>
              <p:cNvSpPr/>
              <p:nvPr/>
            </p:nvSpPr>
            <p:spPr>
              <a:xfrm>
                <a:off x="6357620" y="2321560"/>
                <a:ext cx="210820" cy="518160"/>
              </a:xfrm>
              <a:custGeom>
                <a:avLst/>
                <a:gdLst>
                  <a:gd name="connsiteX0" fmla="*/ 2540 w 210820"/>
                  <a:gd name="connsiteY0" fmla="*/ 25400 h 518160"/>
                  <a:gd name="connsiteX1" fmla="*/ 0 w 210820"/>
                  <a:gd name="connsiteY1" fmla="*/ 518160 h 518160"/>
                  <a:gd name="connsiteX2" fmla="*/ 210820 w 210820"/>
                  <a:gd name="connsiteY2" fmla="*/ 327660 h 518160"/>
                  <a:gd name="connsiteX3" fmla="*/ 200660 w 210820"/>
                  <a:gd name="connsiteY3" fmla="*/ 0 h 518160"/>
                  <a:gd name="connsiteX4" fmla="*/ 2540 w 210820"/>
                  <a:gd name="connsiteY4" fmla="*/ 25400 h 518160"/>
                  <a:gd name="connsiteX0" fmla="*/ 20320 w 210820"/>
                  <a:gd name="connsiteY0" fmla="*/ 10160 h 518160"/>
                  <a:gd name="connsiteX1" fmla="*/ 0 w 210820"/>
                  <a:gd name="connsiteY1" fmla="*/ 518160 h 518160"/>
                  <a:gd name="connsiteX2" fmla="*/ 210820 w 210820"/>
                  <a:gd name="connsiteY2" fmla="*/ 327660 h 518160"/>
                  <a:gd name="connsiteX3" fmla="*/ 200660 w 210820"/>
                  <a:gd name="connsiteY3" fmla="*/ 0 h 518160"/>
                  <a:gd name="connsiteX4" fmla="*/ 20320 w 210820"/>
                  <a:gd name="connsiteY4" fmla="*/ 10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 h="518160">
                    <a:moveTo>
                      <a:pt x="20320" y="10160"/>
                    </a:moveTo>
                    <a:cubicBezTo>
                      <a:pt x="19473" y="174413"/>
                      <a:pt x="847" y="353907"/>
                      <a:pt x="0" y="518160"/>
                    </a:cubicBezTo>
                    <a:lnTo>
                      <a:pt x="210820" y="327660"/>
                    </a:lnTo>
                    <a:lnTo>
                      <a:pt x="200660" y="0"/>
                    </a:lnTo>
                    <a:cubicBezTo>
                      <a:pt x="134620" y="8467"/>
                      <a:pt x="86360" y="1693"/>
                      <a:pt x="20320" y="1016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手繪多邊形: 圖案 290">
                <a:extLst>
                  <a:ext uri="{FF2B5EF4-FFF2-40B4-BE49-F238E27FC236}">
                    <a16:creationId xmlns:a16="http://schemas.microsoft.com/office/drawing/2014/main" id="{AD8D61A2-FFBE-4C08-A45E-749EADBB5A67}"/>
                  </a:ext>
                </a:extLst>
              </p:cNvPr>
              <p:cNvSpPr/>
              <p:nvPr/>
            </p:nvSpPr>
            <p:spPr>
              <a:xfrm>
                <a:off x="6723380" y="2329180"/>
                <a:ext cx="177800" cy="193040"/>
              </a:xfrm>
              <a:custGeom>
                <a:avLst/>
                <a:gdLst>
                  <a:gd name="connsiteX0" fmla="*/ 5080 w 177800"/>
                  <a:gd name="connsiteY0" fmla="*/ 5080 h 193040"/>
                  <a:gd name="connsiteX1" fmla="*/ 177800 w 177800"/>
                  <a:gd name="connsiteY1" fmla="*/ 0 h 193040"/>
                  <a:gd name="connsiteX2" fmla="*/ 0 w 177800"/>
                  <a:gd name="connsiteY2" fmla="*/ 193040 h 193040"/>
                  <a:gd name="connsiteX3" fmla="*/ 5080 w 177800"/>
                  <a:gd name="connsiteY3" fmla="*/ 5080 h 193040"/>
                </a:gdLst>
                <a:ahLst/>
                <a:cxnLst>
                  <a:cxn ang="0">
                    <a:pos x="connsiteX0" y="connsiteY0"/>
                  </a:cxn>
                  <a:cxn ang="0">
                    <a:pos x="connsiteX1" y="connsiteY1"/>
                  </a:cxn>
                  <a:cxn ang="0">
                    <a:pos x="connsiteX2" y="connsiteY2"/>
                  </a:cxn>
                  <a:cxn ang="0">
                    <a:pos x="connsiteX3" y="connsiteY3"/>
                  </a:cxn>
                </a:cxnLst>
                <a:rect l="l" t="t" r="r" b="b"/>
                <a:pathLst>
                  <a:path w="177800" h="193040">
                    <a:moveTo>
                      <a:pt x="5080" y="5080"/>
                    </a:moveTo>
                    <a:lnTo>
                      <a:pt x="177800" y="0"/>
                    </a:lnTo>
                    <a:lnTo>
                      <a:pt x="0" y="193040"/>
                    </a:lnTo>
                    <a:lnTo>
                      <a:pt x="5080" y="508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68" name="直線接點 167">
              <a:extLst>
                <a:ext uri="{FF2B5EF4-FFF2-40B4-BE49-F238E27FC236}">
                  <a16:creationId xmlns:a16="http://schemas.microsoft.com/office/drawing/2014/main" id="{598B9F37-5CE2-47F4-867E-7738FA40D00E}"/>
                </a:ext>
              </a:extLst>
            </p:cNvPr>
            <p:cNvCxnSpPr>
              <a:cxnSpLocks/>
            </p:cNvCxnSpPr>
            <p:nvPr/>
          </p:nvCxnSpPr>
          <p:spPr>
            <a:xfrm flipV="1">
              <a:off x="5874843" y="4186563"/>
              <a:ext cx="575524" cy="4339"/>
            </a:xfrm>
            <a:prstGeom prst="line">
              <a:avLst/>
            </a:prstGeom>
            <a:ln w="28575">
              <a:solidFill>
                <a:schemeClr val="tx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Text Placeholder 9">
              <a:extLst>
                <a:ext uri="{FF2B5EF4-FFF2-40B4-BE49-F238E27FC236}">
                  <a16:creationId xmlns:a16="http://schemas.microsoft.com/office/drawing/2014/main" id="{5A8FFF95-25E3-4004-83D9-9F1EB5042D9D}"/>
                </a:ext>
              </a:extLst>
            </p:cNvPr>
            <p:cNvSpPr txBox="1">
              <a:spLocks/>
            </p:cNvSpPr>
            <p:nvPr/>
          </p:nvSpPr>
          <p:spPr>
            <a:xfrm>
              <a:off x="6444608" y="3967369"/>
              <a:ext cx="2439160" cy="45093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2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Foundation</a:t>
              </a:r>
            </a:p>
          </p:txBody>
        </p:sp>
        <p:cxnSp>
          <p:nvCxnSpPr>
            <p:cNvPr id="172" name="直線接點 171">
              <a:extLst>
                <a:ext uri="{FF2B5EF4-FFF2-40B4-BE49-F238E27FC236}">
                  <a16:creationId xmlns:a16="http://schemas.microsoft.com/office/drawing/2014/main" id="{F40C79D0-1056-487B-9BD8-1D9496E21878}"/>
                </a:ext>
              </a:extLst>
            </p:cNvPr>
            <p:cNvCxnSpPr>
              <a:cxnSpLocks/>
            </p:cNvCxnSpPr>
            <p:nvPr/>
          </p:nvCxnSpPr>
          <p:spPr>
            <a:xfrm flipV="1">
              <a:off x="6510259" y="2647079"/>
              <a:ext cx="575524" cy="4339"/>
            </a:xfrm>
            <a:prstGeom prst="line">
              <a:avLst/>
            </a:prstGeom>
            <a:ln w="28575">
              <a:solidFill>
                <a:schemeClr val="tx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Text Placeholder 9">
              <a:extLst>
                <a:ext uri="{FF2B5EF4-FFF2-40B4-BE49-F238E27FC236}">
                  <a16:creationId xmlns:a16="http://schemas.microsoft.com/office/drawing/2014/main" id="{5612A775-58AB-4A22-B2B9-84368157D636}"/>
                </a:ext>
              </a:extLst>
            </p:cNvPr>
            <p:cNvSpPr txBox="1">
              <a:spLocks/>
            </p:cNvSpPr>
            <p:nvPr/>
          </p:nvSpPr>
          <p:spPr>
            <a:xfrm>
              <a:off x="7072374" y="2415270"/>
              <a:ext cx="1570035" cy="45093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2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Column</a:t>
              </a:r>
            </a:p>
          </p:txBody>
        </p:sp>
        <p:cxnSp>
          <p:nvCxnSpPr>
            <p:cNvPr id="174" name="直線接點 173">
              <a:extLst>
                <a:ext uri="{FF2B5EF4-FFF2-40B4-BE49-F238E27FC236}">
                  <a16:creationId xmlns:a16="http://schemas.microsoft.com/office/drawing/2014/main" id="{534C06E8-7232-409E-A415-A48449C7C643}"/>
                </a:ext>
              </a:extLst>
            </p:cNvPr>
            <p:cNvCxnSpPr>
              <a:cxnSpLocks/>
            </p:cNvCxnSpPr>
            <p:nvPr/>
          </p:nvCxnSpPr>
          <p:spPr>
            <a:xfrm flipV="1">
              <a:off x="6742924" y="1880861"/>
              <a:ext cx="575524" cy="4339"/>
            </a:xfrm>
            <a:prstGeom prst="line">
              <a:avLst/>
            </a:prstGeom>
            <a:ln w="28575">
              <a:solidFill>
                <a:schemeClr val="tx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Text Placeholder 9">
              <a:extLst>
                <a:ext uri="{FF2B5EF4-FFF2-40B4-BE49-F238E27FC236}">
                  <a16:creationId xmlns:a16="http://schemas.microsoft.com/office/drawing/2014/main" id="{E561164D-8093-44A5-86FF-9B770013F0B0}"/>
                </a:ext>
              </a:extLst>
            </p:cNvPr>
            <p:cNvSpPr txBox="1">
              <a:spLocks/>
            </p:cNvSpPr>
            <p:nvPr/>
          </p:nvSpPr>
          <p:spPr>
            <a:xfrm>
              <a:off x="7305038" y="1649050"/>
              <a:ext cx="1269977" cy="45093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2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Beam</a:t>
              </a:r>
            </a:p>
          </p:txBody>
        </p:sp>
      </p:grpSp>
      <p:grpSp>
        <p:nvGrpSpPr>
          <p:cNvPr id="253" name="群組 252">
            <a:extLst>
              <a:ext uri="{FF2B5EF4-FFF2-40B4-BE49-F238E27FC236}">
                <a16:creationId xmlns:a16="http://schemas.microsoft.com/office/drawing/2014/main" id="{91DE41DF-2FAB-4D22-AF8D-EA4A2850F30C}"/>
              </a:ext>
            </a:extLst>
          </p:cNvPr>
          <p:cNvGrpSpPr/>
          <p:nvPr/>
        </p:nvGrpSpPr>
        <p:grpSpPr>
          <a:xfrm>
            <a:off x="0" y="4817432"/>
            <a:ext cx="9144000" cy="573929"/>
            <a:chOff x="0" y="4817432"/>
            <a:chExt cx="9144000" cy="573929"/>
          </a:xfrm>
        </p:grpSpPr>
        <p:grpSp>
          <p:nvGrpSpPr>
            <p:cNvPr id="310" name="群組 309">
              <a:extLst>
                <a:ext uri="{FF2B5EF4-FFF2-40B4-BE49-F238E27FC236}">
                  <a16:creationId xmlns:a16="http://schemas.microsoft.com/office/drawing/2014/main" id="{1CCFEFD4-F7D7-4C49-9FCC-B5390F14380C}"/>
                </a:ext>
              </a:extLst>
            </p:cNvPr>
            <p:cNvGrpSpPr/>
            <p:nvPr/>
          </p:nvGrpSpPr>
          <p:grpSpPr>
            <a:xfrm>
              <a:off x="0" y="4817432"/>
              <a:ext cx="9144000" cy="573929"/>
              <a:chOff x="0" y="4817432"/>
              <a:chExt cx="9144000" cy="573929"/>
            </a:xfrm>
          </p:grpSpPr>
          <p:sp>
            <p:nvSpPr>
              <p:cNvPr id="312" name="矩形 311">
                <a:extLst>
                  <a:ext uri="{FF2B5EF4-FFF2-40B4-BE49-F238E27FC236}">
                    <a16:creationId xmlns:a16="http://schemas.microsoft.com/office/drawing/2014/main" id="{1BC7BA15-03EC-4667-B185-002B7763BBF5}"/>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3" name="投影片編號版面配置區 4">
                <a:extLst>
                  <a:ext uri="{FF2B5EF4-FFF2-40B4-BE49-F238E27FC236}">
                    <a16:creationId xmlns:a16="http://schemas.microsoft.com/office/drawing/2014/main" id="{7B4C0AAF-2C0E-406E-9771-9970C8E686E6}"/>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6</a:t>
                </a:fld>
                <a:endParaRPr lang="en-US" dirty="0">
                  <a:solidFill>
                    <a:schemeClr val="bg1"/>
                  </a:solidFill>
                </a:endParaRPr>
              </a:p>
            </p:txBody>
          </p:sp>
          <p:grpSp>
            <p:nvGrpSpPr>
              <p:cNvPr id="314" name="群組 313">
                <a:extLst>
                  <a:ext uri="{FF2B5EF4-FFF2-40B4-BE49-F238E27FC236}">
                    <a16:creationId xmlns:a16="http://schemas.microsoft.com/office/drawing/2014/main" id="{6C22D914-83F1-4929-BE1B-C63AE3AF5E3D}"/>
                  </a:ext>
                </a:extLst>
              </p:cNvPr>
              <p:cNvGrpSpPr/>
              <p:nvPr/>
            </p:nvGrpSpPr>
            <p:grpSpPr>
              <a:xfrm>
                <a:off x="0" y="4817432"/>
                <a:ext cx="976695" cy="372600"/>
                <a:chOff x="0" y="4817432"/>
                <a:chExt cx="976695" cy="372600"/>
              </a:xfrm>
            </p:grpSpPr>
            <p:pic>
              <p:nvPicPr>
                <p:cNvPr id="315" name="Picture 2" descr="國立中央大學 - 2014 Open House Day 開放參觀日｜Accupass 活動通">
                  <a:extLst>
                    <a:ext uri="{FF2B5EF4-FFF2-40B4-BE49-F238E27FC236}">
                      <a16:creationId xmlns:a16="http://schemas.microsoft.com/office/drawing/2014/main" id="{BD135C02-C036-4619-82FC-2C2195316CC6}"/>
                    </a:ext>
                  </a:extLst>
                </p:cNvPr>
                <p:cNvPicPr>
                  <a:picLocks noChangeAspect="1" noChangeArrowheads="1"/>
                </p:cNvPicPr>
                <p:nvPr/>
              </p:nvPicPr>
              <p:blipFill rotWithShape="1">
                <a:blip r:embed="rId1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316" name="圖片 315">
                  <a:extLst>
                    <a:ext uri="{FF2B5EF4-FFF2-40B4-BE49-F238E27FC236}">
                      <a16:creationId xmlns:a16="http://schemas.microsoft.com/office/drawing/2014/main" id="{F66921E6-E65C-43EB-92CE-175FBC705DB2}"/>
                    </a:ext>
                  </a:extLst>
                </p:cNvPr>
                <p:cNvPicPr>
                  <a:picLocks noChangeAspect="1"/>
                </p:cNvPicPr>
                <p:nvPr/>
              </p:nvPicPr>
              <p:blipFill>
                <a:blip r:embed="rId14"/>
                <a:stretch>
                  <a:fillRect/>
                </a:stretch>
              </p:blipFill>
              <p:spPr>
                <a:xfrm>
                  <a:off x="324301" y="4853813"/>
                  <a:ext cx="652394" cy="282881"/>
                </a:xfrm>
                <a:prstGeom prst="rect">
                  <a:avLst/>
                </a:prstGeom>
              </p:spPr>
            </p:pic>
          </p:grpSp>
        </p:grpSp>
        <p:sp>
          <p:nvSpPr>
            <p:cNvPr id="311" name="Text Placeholder 9">
              <a:extLst>
                <a:ext uri="{FF2B5EF4-FFF2-40B4-BE49-F238E27FC236}">
                  <a16:creationId xmlns:a16="http://schemas.microsoft.com/office/drawing/2014/main" id="{99870553-3B6F-48F9-A98B-DB998BC97AF2}"/>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75038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anim calcmode="lin" valueType="num">
                                      <p:cBhvr>
                                        <p:cTn id="8" dur="1000" fill="hold"/>
                                        <p:tgtEl>
                                          <p:spTgt spid="163"/>
                                        </p:tgtEl>
                                        <p:attrNameLst>
                                          <p:attrName>ppt_x</p:attrName>
                                        </p:attrNameLst>
                                      </p:cBhvr>
                                      <p:tavLst>
                                        <p:tav tm="0">
                                          <p:val>
                                            <p:strVal val="#ppt_x"/>
                                          </p:val>
                                        </p:tav>
                                        <p:tav tm="100000">
                                          <p:val>
                                            <p:strVal val="#ppt_x"/>
                                          </p:val>
                                        </p:tav>
                                      </p:tavLst>
                                    </p:anim>
                                    <p:anim calcmode="lin" valueType="num">
                                      <p:cBhvr>
                                        <p:cTn id="9" dur="1000" fill="hold"/>
                                        <p:tgtEl>
                                          <p:spTgt spid="1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fade">
                                      <p:cBhvr>
                                        <p:cTn id="24" dur="1000"/>
                                        <p:tgtEl>
                                          <p:spTgt spid="162"/>
                                        </p:tgtEl>
                                      </p:cBhvr>
                                    </p:animEffect>
                                    <p:anim calcmode="lin" valueType="num">
                                      <p:cBhvr>
                                        <p:cTn id="25" dur="1000" fill="hold"/>
                                        <p:tgtEl>
                                          <p:spTgt spid="162"/>
                                        </p:tgtEl>
                                        <p:attrNameLst>
                                          <p:attrName>ppt_x</p:attrName>
                                        </p:attrNameLst>
                                      </p:cBhvr>
                                      <p:tavLst>
                                        <p:tav tm="0">
                                          <p:val>
                                            <p:strVal val="#ppt_x"/>
                                          </p:val>
                                        </p:tav>
                                        <p:tav tm="100000">
                                          <p:val>
                                            <p:strVal val="#ppt_x"/>
                                          </p:val>
                                        </p:tav>
                                      </p:tavLst>
                                    </p:anim>
                                    <p:anim calcmode="lin" valueType="num">
                                      <p:cBhvr>
                                        <p:cTn id="26"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83607"/>
            <a:ext cx="7655490" cy="498598"/>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How to simulate Plastic Hinges</a:t>
            </a:r>
          </a:p>
        </p:txBody>
      </p:sp>
      <p:grpSp>
        <p:nvGrpSpPr>
          <p:cNvPr id="11" name="群組 10">
            <a:extLst>
              <a:ext uri="{FF2B5EF4-FFF2-40B4-BE49-F238E27FC236}">
                <a16:creationId xmlns:a16="http://schemas.microsoft.com/office/drawing/2014/main" id="{1732584B-4CF2-4B9F-9EE4-2A1D587F46CB}"/>
              </a:ext>
            </a:extLst>
          </p:cNvPr>
          <p:cNvGrpSpPr/>
          <p:nvPr/>
        </p:nvGrpSpPr>
        <p:grpSpPr>
          <a:xfrm>
            <a:off x="172644" y="830545"/>
            <a:ext cx="3469036" cy="3795686"/>
            <a:chOff x="85009" y="858760"/>
            <a:chExt cx="3469036" cy="3795686"/>
          </a:xfrm>
        </p:grpSpPr>
        <p:sp>
          <p:nvSpPr>
            <p:cNvPr id="13" name="矩形 12">
              <a:extLst>
                <a:ext uri="{FF2B5EF4-FFF2-40B4-BE49-F238E27FC236}">
                  <a16:creationId xmlns:a16="http://schemas.microsoft.com/office/drawing/2014/main" id="{3B3D6FB3-557B-4843-AB07-4997FD88BD17}"/>
                </a:ext>
              </a:extLst>
            </p:cNvPr>
            <p:cNvSpPr/>
            <p:nvPr/>
          </p:nvSpPr>
          <p:spPr>
            <a:xfrm>
              <a:off x="124657" y="1424659"/>
              <a:ext cx="3429388" cy="3229787"/>
            </a:xfrm>
            <a:prstGeom prst="rect">
              <a:avLst/>
            </a:prstGeom>
            <a:solidFill>
              <a:srgbClr val="DBE7F4"/>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grpSp>
          <p:nvGrpSpPr>
            <p:cNvPr id="15" name="群組 14">
              <a:extLst>
                <a:ext uri="{FF2B5EF4-FFF2-40B4-BE49-F238E27FC236}">
                  <a16:creationId xmlns:a16="http://schemas.microsoft.com/office/drawing/2014/main" id="{0DE25E16-1121-4E87-8538-73FF0BFB6B8D}"/>
                </a:ext>
              </a:extLst>
            </p:cNvPr>
            <p:cNvGrpSpPr/>
            <p:nvPr/>
          </p:nvGrpSpPr>
          <p:grpSpPr>
            <a:xfrm>
              <a:off x="85009" y="858760"/>
              <a:ext cx="3469036" cy="565899"/>
              <a:chOff x="0" y="1054393"/>
              <a:chExt cx="3469036" cy="565899"/>
            </a:xfrm>
          </p:grpSpPr>
          <p:sp>
            <p:nvSpPr>
              <p:cNvPr id="28" name="矩形 27">
                <a:extLst>
                  <a:ext uri="{FF2B5EF4-FFF2-40B4-BE49-F238E27FC236}">
                    <a16:creationId xmlns:a16="http://schemas.microsoft.com/office/drawing/2014/main" id="{739613C0-9412-40E9-B990-889792444AE8}"/>
                  </a:ext>
                </a:extLst>
              </p:cNvPr>
              <p:cNvSpPr/>
              <p:nvPr/>
            </p:nvSpPr>
            <p:spPr>
              <a:xfrm>
                <a:off x="20523" y="1054393"/>
                <a:ext cx="3448513" cy="56589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Text Placeholder 9">
                <a:extLst>
                  <a:ext uri="{FF2B5EF4-FFF2-40B4-BE49-F238E27FC236}">
                    <a16:creationId xmlns:a16="http://schemas.microsoft.com/office/drawing/2014/main" id="{E59A3FA8-3987-4A78-87AF-67236A21C4FA}"/>
                  </a:ext>
                </a:extLst>
              </p:cNvPr>
              <p:cNvSpPr txBox="1">
                <a:spLocks/>
              </p:cNvSpPr>
              <p:nvPr/>
            </p:nvSpPr>
            <p:spPr>
              <a:xfrm>
                <a:off x="0" y="1203664"/>
                <a:ext cx="3469036"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4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Outline</a:t>
                </a:r>
              </a:p>
            </p:txBody>
          </p:sp>
        </p:grpSp>
        <p:grpSp>
          <p:nvGrpSpPr>
            <p:cNvPr id="16" name="群組 15">
              <a:extLst>
                <a:ext uri="{FF2B5EF4-FFF2-40B4-BE49-F238E27FC236}">
                  <a16:creationId xmlns:a16="http://schemas.microsoft.com/office/drawing/2014/main" id="{C9E30EB8-AC84-41FA-A988-A2C1377B6EBE}"/>
                </a:ext>
              </a:extLst>
            </p:cNvPr>
            <p:cNvGrpSpPr/>
            <p:nvPr/>
          </p:nvGrpSpPr>
          <p:grpSpPr>
            <a:xfrm>
              <a:off x="792681" y="1573931"/>
              <a:ext cx="2001902" cy="777764"/>
              <a:chOff x="2068285" y="2621027"/>
              <a:chExt cx="2001902" cy="777764"/>
            </a:xfrm>
          </p:grpSpPr>
          <p:sp>
            <p:nvSpPr>
              <p:cNvPr id="26" name="矩形 25">
                <a:extLst>
                  <a:ext uri="{FF2B5EF4-FFF2-40B4-BE49-F238E27FC236}">
                    <a16:creationId xmlns:a16="http://schemas.microsoft.com/office/drawing/2014/main" id="{CC8F435E-D635-43FA-9006-D85DCBA141F2}"/>
                  </a:ext>
                </a:extLst>
              </p:cNvPr>
              <p:cNvSpPr/>
              <p:nvPr/>
            </p:nvSpPr>
            <p:spPr>
              <a:xfrm>
                <a:off x="2068285" y="2621027"/>
                <a:ext cx="2001902" cy="7777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Text Placeholder 9">
                <a:extLst>
                  <a:ext uri="{FF2B5EF4-FFF2-40B4-BE49-F238E27FC236}">
                    <a16:creationId xmlns:a16="http://schemas.microsoft.com/office/drawing/2014/main" id="{1401BF5A-010A-470B-83D8-8BD8D2F46F28}"/>
                  </a:ext>
                </a:extLst>
              </p:cNvPr>
              <p:cNvSpPr txBox="1">
                <a:spLocks/>
              </p:cNvSpPr>
              <p:nvPr/>
            </p:nvSpPr>
            <p:spPr>
              <a:xfrm>
                <a:off x="2180629" y="2710755"/>
                <a:ext cx="177721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Why we use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p>
            </p:txBody>
          </p:sp>
        </p:grpSp>
        <p:grpSp>
          <p:nvGrpSpPr>
            <p:cNvPr id="17" name="群組 16">
              <a:extLst>
                <a:ext uri="{FF2B5EF4-FFF2-40B4-BE49-F238E27FC236}">
                  <a16:creationId xmlns:a16="http://schemas.microsoft.com/office/drawing/2014/main" id="{36D06D00-A8EE-4F07-9AE8-8700A8250F77}"/>
                </a:ext>
              </a:extLst>
            </p:cNvPr>
            <p:cNvGrpSpPr/>
            <p:nvPr/>
          </p:nvGrpSpPr>
          <p:grpSpPr>
            <a:xfrm>
              <a:off x="309395" y="2779086"/>
              <a:ext cx="2968472" cy="754819"/>
              <a:chOff x="156124" y="2832750"/>
              <a:chExt cx="2968472" cy="754819"/>
            </a:xfrm>
          </p:grpSpPr>
          <p:sp>
            <p:nvSpPr>
              <p:cNvPr id="24" name="矩形 23">
                <a:extLst>
                  <a:ext uri="{FF2B5EF4-FFF2-40B4-BE49-F238E27FC236}">
                    <a16:creationId xmlns:a16="http://schemas.microsoft.com/office/drawing/2014/main" id="{DAB0BD8C-41CF-4C3B-88F6-9A59BB773A2F}"/>
                  </a:ext>
                </a:extLst>
              </p:cNvPr>
              <p:cNvSpPr/>
              <p:nvPr/>
            </p:nvSpPr>
            <p:spPr>
              <a:xfrm>
                <a:off x="505857" y="2832750"/>
                <a:ext cx="2312974" cy="7548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Text Placeholder 9">
                <a:extLst>
                  <a:ext uri="{FF2B5EF4-FFF2-40B4-BE49-F238E27FC236}">
                    <a16:creationId xmlns:a16="http://schemas.microsoft.com/office/drawing/2014/main" id="{F09CB796-C91B-48D0-BB20-8F04BA5C5DA8}"/>
                  </a:ext>
                </a:extLst>
              </p:cNvPr>
              <p:cNvSpPr txBox="1">
                <a:spLocks/>
              </p:cNvSpPr>
              <p:nvPr/>
            </p:nvSpPr>
            <p:spPr>
              <a:xfrm>
                <a:off x="156124" y="2911557"/>
                <a:ext cx="2968472" cy="6309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How to simulate</a:t>
                </a:r>
              </a:p>
              <a:p>
                <a:pPr algn="ctr"/>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 Plastic Hinges</a:t>
                </a:r>
                <a:endParaRPr lang="zh-TW" alt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grpSp>
        <p:sp>
          <p:nvSpPr>
            <p:cNvPr id="18" name="Text Placeholder 9">
              <a:extLst>
                <a:ext uri="{FF2B5EF4-FFF2-40B4-BE49-F238E27FC236}">
                  <a16:creationId xmlns:a16="http://schemas.microsoft.com/office/drawing/2014/main" id="{BFA15E42-756C-47A3-93CE-57A9E8876CEA}"/>
                </a:ext>
              </a:extLst>
            </p:cNvPr>
            <p:cNvSpPr txBox="1">
              <a:spLocks/>
            </p:cNvSpPr>
            <p:nvPr/>
          </p:nvSpPr>
          <p:spPr>
            <a:xfrm>
              <a:off x="1405053" y="3792689"/>
              <a:ext cx="1113713"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endParaRPr lang="en-US" altLang="zh-TW" sz="2000" dirty="0">
                <a:solidFill>
                  <a:schemeClr val="tx1">
                    <a:lumMod val="50000"/>
                  </a:schemeClr>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22" name="矩形 21">
              <a:extLst>
                <a:ext uri="{FF2B5EF4-FFF2-40B4-BE49-F238E27FC236}">
                  <a16:creationId xmlns:a16="http://schemas.microsoft.com/office/drawing/2014/main" id="{005F6CCA-675F-4B06-A625-9BDE028C610F}"/>
                </a:ext>
              </a:extLst>
            </p:cNvPr>
            <p:cNvSpPr/>
            <p:nvPr/>
          </p:nvSpPr>
          <p:spPr>
            <a:xfrm>
              <a:off x="659126" y="3972769"/>
              <a:ext cx="2312974" cy="521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單箭頭接點 19">
              <a:extLst>
                <a:ext uri="{FF2B5EF4-FFF2-40B4-BE49-F238E27FC236}">
                  <a16:creationId xmlns:a16="http://schemas.microsoft.com/office/drawing/2014/main" id="{CDEBBF41-3381-4E44-ABD9-78370C7899F7}"/>
                </a:ext>
              </a:extLst>
            </p:cNvPr>
            <p:cNvCxnSpPr>
              <a:cxnSpLocks/>
            </p:cNvCxnSpPr>
            <p:nvPr/>
          </p:nvCxnSpPr>
          <p:spPr>
            <a:xfrm>
              <a:off x="1780459" y="2392937"/>
              <a:ext cx="0" cy="37140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1F56B121-A868-4E2F-B38A-A41CC9143703}"/>
                </a:ext>
              </a:extLst>
            </p:cNvPr>
            <p:cNvCxnSpPr>
              <a:cxnSpLocks/>
            </p:cNvCxnSpPr>
            <p:nvPr/>
          </p:nvCxnSpPr>
          <p:spPr>
            <a:xfrm>
              <a:off x="1780459" y="3578875"/>
              <a:ext cx="0" cy="37140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1" name="群組 140">
            <a:extLst>
              <a:ext uri="{FF2B5EF4-FFF2-40B4-BE49-F238E27FC236}">
                <a16:creationId xmlns:a16="http://schemas.microsoft.com/office/drawing/2014/main" id="{02FEA08F-D4CE-47A8-B89E-95C2D7B35349}"/>
              </a:ext>
            </a:extLst>
          </p:cNvPr>
          <p:cNvGrpSpPr/>
          <p:nvPr/>
        </p:nvGrpSpPr>
        <p:grpSpPr>
          <a:xfrm>
            <a:off x="3826418" y="2516396"/>
            <a:ext cx="2325007" cy="2190302"/>
            <a:chOff x="4132580" y="878284"/>
            <a:chExt cx="3140392" cy="3327956"/>
          </a:xfrm>
        </p:grpSpPr>
        <p:grpSp>
          <p:nvGrpSpPr>
            <p:cNvPr id="120" name="群組 119">
              <a:extLst>
                <a:ext uri="{FF2B5EF4-FFF2-40B4-BE49-F238E27FC236}">
                  <a16:creationId xmlns:a16="http://schemas.microsoft.com/office/drawing/2014/main" id="{591A1CBA-04E7-49FB-AD48-FF75543808E8}"/>
                </a:ext>
              </a:extLst>
            </p:cNvPr>
            <p:cNvGrpSpPr/>
            <p:nvPr/>
          </p:nvGrpSpPr>
          <p:grpSpPr>
            <a:xfrm>
              <a:off x="4132580" y="3914140"/>
              <a:ext cx="530860" cy="292100"/>
              <a:chOff x="4132580" y="3914140"/>
              <a:chExt cx="530860" cy="292100"/>
            </a:xfrm>
          </p:grpSpPr>
          <p:sp>
            <p:nvSpPr>
              <p:cNvPr id="117" name="手繪多邊形: 圖案 116">
                <a:extLst>
                  <a:ext uri="{FF2B5EF4-FFF2-40B4-BE49-F238E27FC236}">
                    <a16:creationId xmlns:a16="http://schemas.microsoft.com/office/drawing/2014/main" id="{99E96F86-31FF-4AB7-A599-6744388340D2}"/>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手繪多邊形: 圖案 117">
                <a:extLst>
                  <a:ext uri="{FF2B5EF4-FFF2-40B4-BE49-F238E27FC236}">
                    <a16:creationId xmlns:a16="http://schemas.microsoft.com/office/drawing/2014/main" id="{BD8985F8-8D5E-4C98-9ED8-BD35571DD20E}"/>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手繪多邊形: 圖案 118">
                <a:extLst>
                  <a:ext uri="{FF2B5EF4-FFF2-40B4-BE49-F238E27FC236}">
                    <a16:creationId xmlns:a16="http://schemas.microsoft.com/office/drawing/2014/main" id="{AA97B378-F980-4CF5-88E8-84A79E1824FA}"/>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1" name="群組 120">
              <a:extLst>
                <a:ext uri="{FF2B5EF4-FFF2-40B4-BE49-F238E27FC236}">
                  <a16:creationId xmlns:a16="http://schemas.microsoft.com/office/drawing/2014/main" id="{61D4A3E0-676D-4271-9493-95C7C4652A46}"/>
                </a:ext>
              </a:extLst>
            </p:cNvPr>
            <p:cNvGrpSpPr/>
            <p:nvPr/>
          </p:nvGrpSpPr>
          <p:grpSpPr>
            <a:xfrm>
              <a:off x="4922076" y="3909801"/>
              <a:ext cx="530860" cy="292100"/>
              <a:chOff x="4132580" y="3914140"/>
              <a:chExt cx="530860" cy="292100"/>
            </a:xfrm>
          </p:grpSpPr>
          <p:sp>
            <p:nvSpPr>
              <p:cNvPr id="122" name="手繪多邊形: 圖案 121">
                <a:extLst>
                  <a:ext uri="{FF2B5EF4-FFF2-40B4-BE49-F238E27FC236}">
                    <a16:creationId xmlns:a16="http://schemas.microsoft.com/office/drawing/2014/main" id="{C44F2966-9F68-4FB6-BB5C-5854CB5A01E9}"/>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圖案 122">
                <a:extLst>
                  <a:ext uri="{FF2B5EF4-FFF2-40B4-BE49-F238E27FC236}">
                    <a16:creationId xmlns:a16="http://schemas.microsoft.com/office/drawing/2014/main" id="{AEC78B1A-86EA-490E-8311-A92B972F990A}"/>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圖案 123">
                <a:extLst>
                  <a:ext uri="{FF2B5EF4-FFF2-40B4-BE49-F238E27FC236}">
                    <a16:creationId xmlns:a16="http://schemas.microsoft.com/office/drawing/2014/main" id="{81C86C75-04BA-43E8-85E3-4135D5472D79}"/>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5" name="群組 124">
              <a:extLst>
                <a:ext uri="{FF2B5EF4-FFF2-40B4-BE49-F238E27FC236}">
                  <a16:creationId xmlns:a16="http://schemas.microsoft.com/office/drawing/2014/main" id="{350A3AF4-5869-4C15-A835-CAC29E6B6E9F}"/>
                </a:ext>
              </a:extLst>
            </p:cNvPr>
            <p:cNvGrpSpPr/>
            <p:nvPr/>
          </p:nvGrpSpPr>
          <p:grpSpPr>
            <a:xfrm>
              <a:off x="5621907" y="3911600"/>
              <a:ext cx="530860" cy="292100"/>
              <a:chOff x="4132580" y="3914140"/>
              <a:chExt cx="530860" cy="292100"/>
            </a:xfrm>
          </p:grpSpPr>
          <p:sp>
            <p:nvSpPr>
              <p:cNvPr id="126" name="手繪多邊形: 圖案 125">
                <a:extLst>
                  <a:ext uri="{FF2B5EF4-FFF2-40B4-BE49-F238E27FC236}">
                    <a16:creationId xmlns:a16="http://schemas.microsoft.com/office/drawing/2014/main" id="{11026E20-D25E-4D68-920F-BE621E773AC8}"/>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手繪多邊形: 圖案 126">
                <a:extLst>
                  <a:ext uri="{FF2B5EF4-FFF2-40B4-BE49-F238E27FC236}">
                    <a16:creationId xmlns:a16="http://schemas.microsoft.com/office/drawing/2014/main" id="{649FAADF-77DF-4935-B820-9E2ADC8D37D5}"/>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手繪多邊形: 圖案 127">
                <a:extLst>
                  <a:ext uri="{FF2B5EF4-FFF2-40B4-BE49-F238E27FC236}">
                    <a16:creationId xmlns:a16="http://schemas.microsoft.com/office/drawing/2014/main" id="{82457C0D-7FD3-446D-B8B9-7EDE021998E9}"/>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9" name="群組 128">
              <a:extLst>
                <a:ext uri="{FF2B5EF4-FFF2-40B4-BE49-F238E27FC236}">
                  <a16:creationId xmlns:a16="http://schemas.microsoft.com/office/drawing/2014/main" id="{28F3674C-45A7-46F6-9AB1-E92E24C4E365}"/>
                </a:ext>
              </a:extLst>
            </p:cNvPr>
            <p:cNvGrpSpPr/>
            <p:nvPr/>
          </p:nvGrpSpPr>
          <p:grpSpPr>
            <a:xfrm>
              <a:off x="6063051" y="3585334"/>
              <a:ext cx="530860" cy="292100"/>
              <a:chOff x="4132580" y="3914140"/>
              <a:chExt cx="530860" cy="292100"/>
            </a:xfrm>
          </p:grpSpPr>
          <p:sp>
            <p:nvSpPr>
              <p:cNvPr id="130" name="手繪多邊形: 圖案 129">
                <a:extLst>
                  <a:ext uri="{FF2B5EF4-FFF2-40B4-BE49-F238E27FC236}">
                    <a16:creationId xmlns:a16="http://schemas.microsoft.com/office/drawing/2014/main" id="{2A6F3EB4-0CA4-4E6E-B54E-4AE4191F25B5}"/>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手繪多邊形: 圖案 130">
                <a:extLst>
                  <a:ext uri="{FF2B5EF4-FFF2-40B4-BE49-F238E27FC236}">
                    <a16:creationId xmlns:a16="http://schemas.microsoft.com/office/drawing/2014/main" id="{433899ED-F1BD-436B-ABCF-8197172F76DC}"/>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手繪多邊形: 圖案 131">
                <a:extLst>
                  <a:ext uri="{FF2B5EF4-FFF2-40B4-BE49-F238E27FC236}">
                    <a16:creationId xmlns:a16="http://schemas.microsoft.com/office/drawing/2014/main" id="{44777150-C38B-4744-B01C-6C659BF52EF1}"/>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3" name="群組 132">
              <a:extLst>
                <a:ext uri="{FF2B5EF4-FFF2-40B4-BE49-F238E27FC236}">
                  <a16:creationId xmlns:a16="http://schemas.microsoft.com/office/drawing/2014/main" id="{123207C4-940A-438D-86F7-717613FA24CC}"/>
                </a:ext>
              </a:extLst>
            </p:cNvPr>
            <p:cNvGrpSpPr/>
            <p:nvPr/>
          </p:nvGrpSpPr>
          <p:grpSpPr>
            <a:xfrm>
              <a:off x="6393086" y="3229876"/>
              <a:ext cx="530860" cy="292100"/>
              <a:chOff x="4132580" y="3914140"/>
              <a:chExt cx="530860" cy="292100"/>
            </a:xfrm>
          </p:grpSpPr>
          <p:sp>
            <p:nvSpPr>
              <p:cNvPr id="134" name="手繪多邊形: 圖案 133">
                <a:extLst>
                  <a:ext uri="{FF2B5EF4-FFF2-40B4-BE49-F238E27FC236}">
                    <a16:creationId xmlns:a16="http://schemas.microsoft.com/office/drawing/2014/main" id="{7538754E-5EE8-4D13-87F7-0E7041996796}"/>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手繪多邊形: 圖案 134">
                <a:extLst>
                  <a:ext uri="{FF2B5EF4-FFF2-40B4-BE49-F238E27FC236}">
                    <a16:creationId xmlns:a16="http://schemas.microsoft.com/office/drawing/2014/main" id="{AC62AC6A-8A93-4C2F-8135-5C2AC69E7130}"/>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FA3E24B1-D71A-4D2B-A0CE-BC8DBD916ECA}"/>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7" name="群組 136">
              <a:extLst>
                <a:ext uri="{FF2B5EF4-FFF2-40B4-BE49-F238E27FC236}">
                  <a16:creationId xmlns:a16="http://schemas.microsoft.com/office/drawing/2014/main" id="{30838BBA-93CF-4B4C-9323-504F082301BB}"/>
                </a:ext>
              </a:extLst>
            </p:cNvPr>
            <p:cNvGrpSpPr/>
            <p:nvPr/>
          </p:nvGrpSpPr>
          <p:grpSpPr>
            <a:xfrm>
              <a:off x="6742112" y="2877821"/>
              <a:ext cx="530860" cy="292100"/>
              <a:chOff x="4132580" y="3914140"/>
              <a:chExt cx="530860" cy="292100"/>
            </a:xfrm>
          </p:grpSpPr>
          <p:sp>
            <p:nvSpPr>
              <p:cNvPr id="138" name="手繪多邊形: 圖案 137">
                <a:extLst>
                  <a:ext uri="{FF2B5EF4-FFF2-40B4-BE49-F238E27FC236}">
                    <a16:creationId xmlns:a16="http://schemas.microsoft.com/office/drawing/2014/main" id="{3DA6C02F-8AC0-4431-B888-68B3B0D835FC}"/>
                  </a:ext>
                </a:extLst>
              </p:cNvPr>
              <p:cNvSpPr/>
              <p:nvPr/>
            </p:nvSpPr>
            <p:spPr>
              <a:xfrm>
                <a:off x="4155440" y="3914140"/>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手繪多邊形: 圖案 138">
                <a:extLst>
                  <a:ext uri="{FF2B5EF4-FFF2-40B4-BE49-F238E27FC236}">
                    <a16:creationId xmlns:a16="http://schemas.microsoft.com/office/drawing/2014/main" id="{CD4B9B45-F2D5-4AD1-A861-316E5154DF57}"/>
                  </a:ext>
                </a:extLst>
              </p:cNvPr>
              <p:cNvSpPr/>
              <p:nvPr/>
            </p:nvSpPr>
            <p:spPr>
              <a:xfrm>
                <a:off x="4132580" y="4069080"/>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F94D8CFD-841A-4009-8912-381210CD51DB}"/>
                  </a:ext>
                </a:extLst>
              </p:cNvPr>
              <p:cNvSpPr/>
              <p:nvPr/>
            </p:nvSpPr>
            <p:spPr>
              <a:xfrm>
                <a:off x="4508500" y="3919220"/>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手繪多邊形: 圖案 4">
              <a:extLst>
                <a:ext uri="{FF2B5EF4-FFF2-40B4-BE49-F238E27FC236}">
                  <a16:creationId xmlns:a16="http://schemas.microsoft.com/office/drawing/2014/main" id="{C2DB2FD1-42BA-4F7E-96B6-51FCB08F7511}"/>
                </a:ext>
              </a:extLst>
            </p:cNvPr>
            <p:cNvSpPr/>
            <p:nvPr/>
          </p:nvSpPr>
          <p:spPr>
            <a:xfrm>
              <a:off x="4315968" y="878284"/>
              <a:ext cx="2767584" cy="1036320"/>
            </a:xfrm>
            <a:custGeom>
              <a:avLst/>
              <a:gdLst>
                <a:gd name="connsiteX0" fmla="*/ 0 w 2767584"/>
                <a:gd name="connsiteY0" fmla="*/ 1036320 h 1036320"/>
                <a:gd name="connsiteX1" fmla="*/ 1121664 w 2767584"/>
                <a:gd name="connsiteY1" fmla="*/ 0 h 1036320"/>
                <a:gd name="connsiteX2" fmla="*/ 2767584 w 2767584"/>
                <a:gd name="connsiteY2" fmla="*/ 0 h 1036320"/>
                <a:gd name="connsiteX3" fmla="*/ 1639824 w 2767584"/>
                <a:gd name="connsiteY3" fmla="*/ 1036320 h 1036320"/>
                <a:gd name="connsiteX4" fmla="*/ 0 w 2767584"/>
                <a:gd name="connsiteY4" fmla="*/ 1036320 h 1036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84" h="1036320">
                  <a:moveTo>
                    <a:pt x="0" y="1036320"/>
                  </a:moveTo>
                  <a:lnTo>
                    <a:pt x="1121664" y="0"/>
                  </a:lnTo>
                  <a:lnTo>
                    <a:pt x="2767584" y="0"/>
                  </a:lnTo>
                  <a:lnTo>
                    <a:pt x="1639824" y="1036320"/>
                  </a:lnTo>
                  <a:lnTo>
                    <a:pt x="0" y="103632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圖案 29">
              <a:extLst>
                <a:ext uri="{FF2B5EF4-FFF2-40B4-BE49-F238E27FC236}">
                  <a16:creationId xmlns:a16="http://schemas.microsoft.com/office/drawing/2014/main" id="{5C66B414-8C77-4C2D-A1D3-CB216606DB1F}"/>
                </a:ext>
              </a:extLst>
            </p:cNvPr>
            <p:cNvSpPr/>
            <p:nvPr/>
          </p:nvSpPr>
          <p:spPr>
            <a:xfrm>
              <a:off x="4305300" y="1929765"/>
              <a:ext cx="1657350" cy="49530"/>
            </a:xfrm>
            <a:custGeom>
              <a:avLst/>
              <a:gdLst>
                <a:gd name="connsiteX0" fmla="*/ 0 w 1657350"/>
                <a:gd name="connsiteY0" fmla="*/ 0 h 49530"/>
                <a:gd name="connsiteX1" fmla="*/ 3810 w 1657350"/>
                <a:gd name="connsiteY1" fmla="*/ 49530 h 49530"/>
                <a:gd name="connsiteX2" fmla="*/ 20955 w 1657350"/>
                <a:gd name="connsiteY2" fmla="*/ 47625 h 49530"/>
                <a:gd name="connsiteX3" fmla="*/ 1657350 w 1657350"/>
                <a:gd name="connsiteY3" fmla="*/ 45720 h 49530"/>
                <a:gd name="connsiteX4" fmla="*/ 1651635 w 1657350"/>
                <a:gd name="connsiteY4" fmla="*/ 1905 h 49530"/>
                <a:gd name="connsiteX5" fmla="*/ 0 w 1657350"/>
                <a:gd name="connsiteY5" fmla="*/ 0 h 4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50" h="49530">
                  <a:moveTo>
                    <a:pt x="0" y="0"/>
                  </a:moveTo>
                  <a:lnTo>
                    <a:pt x="3810" y="49530"/>
                  </a:lnTo>
                  <a:lnTo>
                    <a:pt x="20955" y="47625"/>
                  </a:lnTo>
                  <a:lnTo>
                    <a:pt x="1657350" y="45720"/>
                  </a:lnTo>
                  <a:lnTo>
                    <a:pt x="1651635" y="1905"/>
                  </a:lnTo>
                  <a:lnTo>
                    <a:pt x="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圖案 34">
              <a:extLst>
                <a:ext uri="{FF2B5EF4-FFF2-40B4-BE49-F238E27FC236}">
                  <a16:creationId xmlns:a16="http://schemas.microsoft.com/office/drawing/2014/main" id="{BF51FD17-33EC-48E4-9FC8-3ED85A396139}"/>
                </a:ext>
              </a:extLst>
            </p:cNvPr>
            <p:cNvSpPr/>
            <p:nvPr/>
          </p:nvSpPr>
          <p:spPr>
            <a:xfrm>
              <a:off x="5960745" y="883920"/>
              <a:ext cx="1144905" cy="1089660"/>
            </a:xfrm>
            <a:custGeom>
              <a:avLst/>
              <a:gdLst>
                <a:gd name="connsiteX0" fmla="*/ 0 w 1144905"/>
                <a:gd name="connsiteY0" fmla="*/ 1040130 h 1089660"/>
                <a:gd name="connsiteX1" fmla="*/ 22860 w 1144905"/>
                <a:gd name="connsiteY1" fmla="*/ 1089660 h 1089660"/>
                <a:gd name="connsiteX2" fmla="*/ 1144905 w 1144905"/>
                <a:gd name="connsiteY2" fmla="*/ 49530 h 1089660"/>
                <a:gd name="connsiteX3" fmla="*/ 1129665 w 1144905"/>
                <a:gd name="connsiteY3" fmla="*/ 0 h 1089660"/>
                <a:gd name="connsiteX4" fmla="*/ 0 w 1144905"/>
                <a:gd name="connsiteY4" fmla="*/ 1040130 h 108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5" h="1089660">
                  <a:moveTo>
                    <a:pt x="0" y="1040130"/>
                  </a:moveTo>
                  <a:lnTo>
                    <a:pt x="22860" y="1089660"/>
                  </a:lnTo>
                  <a:lnTo>
                    <a:pt x="1144905" y="49530"/>
                  </a:lnTo>
                  <a:lnTo>
                    <a:pt x="1129665" y="0"/>
                  </a:lnTo>
                  <a:lnTo>
                    <a:pt x="0" y="104013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圖案 35">
              <a:extLst>
                <a:ext uri="{FF2B5EF4-FFF2-40B4-BE49-F238E27FC236}">
                  <a16:creationId xmlns:a16="http://schemas.microsoft.com/office/drawing/2014/main" id="{DF7CFBB9-8481-437B-8405-B0663167D590}"/>
                </a:ext>
              </a:extLst>
            </p:cNvPr>
            <p:cNvSpPr/>
            <p:nvPr/>
          </p:nvSpPr>
          <p:spPr>
            <a:xfrm>
              <a:off x="4441197" y="1984319"/>
              <a:ext cx="721995"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圖案 36">
              <a:extLst>
                <a:ext uri="{FF2B5EF4-FFF2-40B4-BE49-F238E27FC236}">
                  <a16:creationId xmlns:a16="http://schemas.microsoft.com/office/drawing/2014/main" id="{16E16299-9988-4FEB-A20E-CD13637E258C}"/>
                </a:ext>
              </a:extLst>
            </p:cNvPr>
            <p:cNvSpPr/>
            <p:nvPr/>
          </p:nvSpPr>
          <p:spPr>
            <a:xfrm>
              <a:off x="4442460" y="2630787"/>
              <a:ext cx="721995"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圖案 37">
              <a:extLst>
                <a:ext uri="{FF2B5EF4-FFF2-40B4-BE49-F238E27FC236}">
                  <a16:creationId xmlns:a16="http://schemas.microsoft.com/office/drawing/2014/main" id="{061A137E-FF6A-4E25-861F-525B36EB24FF}"/>
                </a:ext>
              </a:extLst>
            </p:cNvPr>
            <p:cNvSpPr/>
            <p:nvPr/>
          </p:nvSpPr>
          <p:spPr>
            <a:xfrm>
              <a:off x="4432935" y="3329861"/>
              <a:ext cx="729615" cy="104854"/>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圖案 38">
              <a:extLst>
                <a:ext uri="{FF2B5EF4-FFF2-40B4-BE49-F238E27FC236}">
                  <a16:creationId xmlns:a16="http://schemas.microsoft.com/office/drawing/2014/main" id="{7CC18098-3156-4C54-B59F-BFB7569DF54F}"/>
                </a:ext>
              </a:extLst>
            </p:cNvPr>
            <p:cNvSpPr/>
            <p:nvPr/>
          </p:nvSpPr>
          <p:spPr>
            <a:xfrm>
              <a:off x="5267809" y="1984931"/>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圖案 39">
              <a:extLst>
                <a:ext uri="{FF2B5EF4-FFF2-40B4-BE49-F238E27FC236}">
                  <a16:creationId xmlns:a16="http://schemas.microsoft.com/office/drawing/2014/main" id="{7B9AACBB-B67F-4A87-BF4D-FE8F0720FDDF}"/>
                </a:ext>
              </a:extLst>
            </p:cNvPr>
            <p:cNvSpPr/>
            <p:nvPr/>
          </p:nvSpPr>
          <p:spPr>
            <a:xfrm>
              <a:off x="5267808" y="2632613"/>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2C65B849-39C8-4710-989A-AECFF6A39340}"/>
                </a:ext>
              </a:extLst>
            </p:cNvPr>
            <p:cNvSpPr/>
            <p:nvPr/>
          </p:nvSpPr>
          <p:spPr>
            <a:xfrm>
              <a:off x="5267809" y="3337560"/>
              <a:ext cx="580541" cy="83820"/>
            </a:xfrm>
            <a:custGeom>
              <a:avLst/>
              <a:gdLst>
                <a:gd name="connsiteX0" fmla="*/ 0 w 721995"/>
                <a:gd name="connsiteY0" fmla="*/ 7620 h 83820"/>
                <a:gd name="connsiteX1" fmla="*/ 0 w 721995"/>
                <a:gd name="connsiteY1" fmla="*/ 7620 h 83820"/>
                <a:gd name="connsiteX2" fmla="*/ 0 w 721995"/>
                <a:gd name="connsiteY2" fmla="*/ 81915 h 83820"/>
                <a:gd name="connsiteX3" fmla="*/ 721995 w 721995"/>
                <a:gd name="connsiteY3" fmla="*/ 83820 h 83820"/>
                <a:gd name="connsiteX4" fmla="*/ 716280 w 721995"/>
                <a:gd name="connsiteY4" fmla="*/ 0 h 83820"/>
                <a:gd name="connsiteX5" fmla="*/ 0 w 721995"/>
                <a:gd name="connsiteY5" fmla="*/ 7620 h 8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95" h="83820">
                  <a:moveTo>
                    <a:pt x="0" y="7620"/>
                  </a:moveTo>
                  <a:lnTo>
                    <a:pt x="0" y="7620"/>
                  </a:lnTo>
                  <a:lnTo>
                    <a:pt x="0" y="81915"/>
                  </a:lnTo>
                  <a:lnTo>
                    <a:pt x="721995" y="83820"/>
                  </a:lnTo>
                  <a:lnTo>
                    <a:pt x="716280" y="0"/>
                  </a:lnTo>
                  <a:lnTo>
                    <a:pt x="0" y="762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7E1EB8D5-50E7-468A-A14F-DA0AF2F0EFF2}"/>
                </a:ext>
              </a:extLst>
            </p:cNvPr>
            <p:cNvSpPr/>
            <p:nvPr/>
          </p:nvSpPr>
          <p:spPr>
            <a:xfrm>
              <a:off x="4331546" y="198493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47D7617A-3A32-4A32-91A2-1165B58AF386}"/>
                </a:ext>
              </a:extLst>
            </p:cNvPr>
            <p:cNvSpPr/>
            <p:nvPr/>
          </p:nvSpPr>
          <p:spPr>
            <a:xfrm>
              <a:off x="5166420" y="198493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6F95DE6B-A6C3-4E70-9070-E45986BD5C01}"/>
                </a:ext>
              </a:extLst>
            </p:cNvPr>
            <p:cNvSpPr/>
            <p:nvPr/>
          </p:nvSpPr>
          <p:spPr>
            <a:xfrm>
              <a:off x="5854804" y="1981811"/>
              <a:ext cx="101389" cy="2017474"/>
            </a:xfrm>
            <a:prstGeom prst="rect">
              <a:avLst/>
            </a:pr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E5467465-EBB9-43E8-9CBD-F962EA02915B}"/>
                </a:ext>
              </a:extLst>
            </p:cNvPr>
            <p:cNvSpPr/>
            <p:nvPr/>
          </p:nvSpPr>
          <p:spPr>
            <a:xfrm>
              <a:off x="4448175" y="2583180"/>
              <a:ext cx="714375" cy="41910"/>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圖案 46">
              <a:extLst>
                <a:ext uri="{FF2B5EF4-FFF2-40B4-BE49-F238E27FC236}">
                  <a16:creationId xmlns:a16="http://schemas.microsoft.com/office/drawing/2014/main" id="{C98A9914-EF7A-43C5-B787-13A3AE71B97E}"/>
                </a:ext>
              </a:extLst>
            </p:cNvPr>
            <p:cNvSpPr/>
            <p:nvPr/>
          </p:nvSpPr>
          <p:spPr>
            <a:xfrm>
              <a:off x="5267807" y="2583180"/>
              <a:ext cx="576469" cy="47607"/>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E28C2511-6541-403F-B56D-20F8DE2829DD}"/>
                </a:ext>
              </a:extLst>
            </p:cNvPr>
            <p:cNvSpPr/>
            <p:nvPr/>
          </p:nvSpPr>
          <p:spPr>
            <a:xfrm>
              <a:off x="4444425" y="3282315"/>
              <a:ext cx="714375" cy="41910"/>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手繪多邊形: 圖案 48">
              <a:extLst>
                <a:ext uri="{FF2B5EF4-FFF2-40B4-BE49-F238E27FC236}">
                  <a16:creationId xmlns:a16="http://schemas.microsoft.com/office/drawing/2014/main" id="{BC0E5755-9421-4703-9969-EC9134E8FE01}"/>
                </a:ext>
              </a:extLst>
            </p:cNvPr>
            <p:cNvSpPr/>
            <p:nvPr/>
          </p:nvSpPr>
          <p:spPr>
            <a:xfrm>
              <a:off x="5275107" y="3286082"/>
              <a:ext cx="576469" cy="47607"/>
            </a:xfrm>
            <a:custGeom>
              <a:avLst/>
              <a:gdLst>
                <a:gd name="connsiteX0" fmla="*/ 0 w 714375"/>
                <a:gd name="connsiteY0" fmla="*/ 41910 h 41910"/>
                <a:gd name="connsiteX1" fmla="*/ 34290 w 714375"/>
                <a:gd name="connsiteY1" fmla="*/ 0 h 41910"/>
                <a:gd name="connsiteX2" fmla="*/ 712470 w 714375"/>
                <a:gd name="connsiteY2" fmla="*/ 5715 h 41910"/>
                <a:gd name="connsiteX3" fmla="*/ 714375 w 714375"/>
                <a:gd name="connsiteY3" fmla="*/ 40005 h 41910"/>
                <a:gd name="connsiteX4" fmla="*/ 0 w 714375"/>
                <a:gd name="connsiteY4" fmla="*/ 41910 h 41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41910">
                  <a:moveTo>
                    <a:pt x="0" y="41910"/>
                  </a:moveTo>
                  <a:lnTo>
                    <a:pt x="34290" y="0"/>
                  </a:lnTo>
                  <a:lnTo>
                    <a:pt x="712470" y="5715"/>
                  </a:lnTo>
                  <a:lnTo>
                    <a:pt x="714375" y="40005"/>
                  </a:lnTo>
                  <a:lnTo>
                    <a:pt x="0" y="4191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手繪多邊形: 圖案 52">
              <a:extLst>
                <a:ext uri="{FF2B5EF4-FFF2-40B4-BE49-F238E27FC236}">
                  <a16:creationId xmlns:a16="http://schemas.microsoft.com/office/drawing/2014/main" id="{0502B9BD-7D2B-4E63-8CF9-0760F9FE9016}"/>
                </a:ext>
              </a:extLst>
            </p:cNvPr>
            <p:cNvSpPr/>
            <p:nvPr/>
          </p:nvSpPr>
          <p:spPr>
            <a:xfrm>
              <a:off x="4438650" y="2076450"/>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手繪多邊形: 圖案 54">
              <a:extLst>
                <a:ext uri="{FF2B5EF4-FFF2-40B4-BE49-F238E27FC236}">
                  <a16:creationId xmlns:a16="http://schemas.microsoft.com/office/drawing/2014/main" id="{F64DF793-C3CB-4007-A364-6C0C266D76ED}"/>
                </a:ext>
              </a:extLst>
            </p:cNvPr>
            <p:cNvSpPr/>
            <p:nvPr/>
          </p:nvSpPr>
          <p:spPr>
            <a:xfrm>
              <a:off x="4444425" y="2740345"/>
              <a:ext cx="45719" cy="57816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手繪多邊形: 圖案 55">
              <a:extLst>
                <a:ext uri="{FF2B5EF4-FFF2-40B4-BE49-F238E27FC236}">
                  <a16:creationId xmlns:a16="http://schemas.microsoft.com/office/drawing/2014/main" id="{7C6A6EE7-1592-4403-AC1F-553977F00500}"/>
                </a:ext>
              </a:extLst>
            </p:cNvPr>
            <p:cNvSpPr/>
            <p:nvPr/>
          </p:nvSpPr>
          <p:spPr>
            <a:xfrm>
              <a:off x="4441197" y="3437302"/>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手繪多邊形: 圖案 56">
              <a:extLst>
                <a:ext uri="{FF2B5EF4-FFF2-40B4-BE49-F238E27FC236}">
                  <a16:creationId xmlns:a16="http://schemas.microsoft.com/office/drawing/2014/main" id="{E615A99D-D540-4EFD-955B-55134ADE4155}"/>
                </a:ext>
              </a:extLst>
            </p:cNvPr>
            <p:cNvSpPr/>
            <p:nvPr/>
          </p:nvSpPr>
          <p:spPr>
            <a:xfrm>
              <a:off x="5275573" y="2082086"/>
              <a:ext cx="45719" cy="554355"/>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手繪多邊形: 圖案 57">
              <a:extLst>
                <a:ext uri="{FF2B5EF4-FFF2-40B4-BE49-F238E27FC236}">
                  <a16:creationId xmlns:a16="http://schemas.microsoft.com/office/drawing/2014/main" id="{4B0E9C43-7633-4DC5-A39D-11DAD2377228}"/>
                </a:ext>
              </a:extLst>
            </p:cNvPr>
            <p:cNvSpPr/>
            <p:nvPr/>
          </p:nvSpPr>
          <p:spPr>
            <a:xfrm>
              <a:off x="5274524" y="2738542"/>
              <a:ext cx="45719" cy="579968"/>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手繪多邊形: 圖案 58">
              <a:extLst>
                <a:ext uri="{FF2B5EF4-FFF2-40B4-BE49-F238E27FC236}">
                  <a16:creationId xmlns:a16="http://schemas.microsoft.com/office/drawing/2014/main" id="{D19C638A-45DC-40DD-8FB3-4AA1AC13F782}"/>
                </a:ext>
              </a:extLst>
            </p:cNvPr>
            <p:cNvSpPr/>
            <p:nvPr/>
          </p:nvSpPr>
          <p:spPr>
            <a:xfrm>
              <a:off x="5267809" y="3434629"/>
              <a:ext cx="45719" cy="564656"/>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手繪多邊形: 圖案 59">
              <a:extLst>
                <a:ext uri="{FF2B5EF4-FFF2-40B4-BE49-F238E27FC236}">
                  <a16:creationId xmlns:a16="http://schemas.microsoft.com/office/drawing/2014/main" id="{AAE03A7B-2F3B-4485-A524-7C2790FE93A5}"/>
                </a:ext>
              </a:extLst>
            </p:cNvPr>
            <p:cNvSpPr/>
            <p:nvPr/>
          </p:nvSpPr>
          <p:spPr>
            <a:xfrm>
              <a:off x="4486275" y="2303145"/>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手繪多邊形: 圖案 61">
              <a:extLst>
                <a:ext uri="{FF2B5EF4-FFF2-40B4-BE49-F238E27FC236}">
                  <a16:creationId xmlns:a16="http://schemas.microsoft.com/office/drawing/2014/main" id="{0C89B907-4534-4379-BA0E-8B44BA04F9F8}"/>
                </a:ext>
              </a:extLst>
            </p:cNvPr>
            <p:cNvSpPr/>
            <p:nvPr/>
          </p:nvSpPr>
          <p:spPr>
            <a:xfrm>
              <a:off x="4478506" y="2998302"/>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手繪多邊形: 圖案 62">
              <a:extLst>
                <a:ext uri="{FF2B5EF4-FFF2-40B4-BE49-F238E27FC236}">
                  <a16:creationId xmlns:a16="http://schemas.microsoft.com/office/drawing/2014/main" id="{67EFDD8D-BBED-4DA8-9206-DAC814C3E85B}"/>
                </a:ext>
              </a:extLst>
            </p:cNvPr>
            <p:cNvSpPr/>
            <p:nvPr/>
          </p:nvSpPr>
          <p:spPr>
            <a:xfrm>
              <a:off x="5984404" y="2305050"/>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手繪多邊形: 圖案 63">
              <a:extLst>
                <a:ext uri="{FF2B5EF4-FFF2-40B4-BE49-F238E27FC236}">
                  <a16:creationId xmlns:a16="http://schemas.microsoft.com/office/drawing/2014/main" id="{6F724497-0998-49B5-BEF1-96F0CFE14149}"/>
                </a:ext>
              </a:extLst>
            </p:cNvPr>
            <p:cNvSpPr/>
            <p:nvPr/>
          </p:nvSpPr>
          <p:spPr>
            <a:xfrm>
              <a:off x="6344116" y="2662417"/>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圖案 64">
              <a:extLst>
                <a:ext uri="{FF2B5EF4-FFF2-40B4-BE49-F238E27FC236}">
                  <a16:creationId xmlns:a16="http://schemas.microsoft.com/office/drawing/2014/main" id="{CFC5B9DF-0769-40F8-A8D8-3AFB8BE6AA7F}"/>
                </a:ext>
              </a:extLst>
            </p:cNvPr>
            <p:cNvSpPr/>
            <p:nvPr/>
          </p:nvSpPr>
          <p:spPr>
            <a:xfrm>
              <a:off x="5984404" y="2998302"/>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手繪多邊形: 圖案 65">
              <a:extLst>
                <a:ext uri="{FF2B5EF4-FFF2-40B4-BE49-F238E27FC236}">
                  <a16:creationId xmlns:a16="http://schemas.microsoft.com/office/drawing/2014/main" id="{35F795DE-417F-4B3B-B86F-711E289EE1B7}"/>
                </a:ext>
              </a:extLst>
            </p:cNvPr>
            <p:cNvSpPr/>
            <p:nvPr/>
          </p:nvSpPr>
          <p:spPr>
            <a:xfrm>
              <a:off x="6717443" y="2326005"/>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手繪多邊形: 圖案 66">
              <a:extLst>
                <a:ext uri="{FF2B5EF4-FFF2-40B4-BE49-F238E27FC236}">
                  <a16:creationId xmlns:a16="http://schemas.microsoft.com/office/drawing/2014/main" id="{21C46C7C-44D1-41DE-9EF5-7CA78EB28FF9}"/>
                </a:ext>
              </a:extLst>
            </p:cNvPr>
            <p:cNvSpPr/>
            <p:nvPr/>
          </p:nvSpPr>
          <p:spPr>
            <a:xfrm>
              <a:off x="6366533" y="1958083"/>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手繪多邊形: 圖案 67">
              <a:extLst>
                <a:ext uri="{FF2B5EF4-FFF2-40B4-BE49-F238E27FC236}">
                  <a16:creationId xmlns:a16="http://schemas.microsoft.com/office/drawing/2014/main" id="{8E42BC1C-289D-446E-8D28-67C3CE3974B5}"/>
                </a:ext>
              </a:extLst>
            </p:cNvPr>
            <p:cNvSpPr/>
            <p:nvPr/>
          </p:nvSpPr>
          <p:spPr>
            <a:xfrm>
              <a:off x="6720663" y="1627399"/>
              <a:ext cx="306705" cy="278130"/>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手繪多邊形: 圖案 68">
              <a:extLst>
                <a:ext uri="{FF2B5EF4-FFF2-40B4-BE49-F238E27FC236}">
                  <a16:creationId xmlns:a16="http://schemas.microsoft.com/office/drawing/2014/main" id="{06A4FC14-5554-4100-912B-03C651740DA8}"/>
                </a:ext>
              </a:extLst>
            </p:cNvPr>
            <p:cNvSpPr/>
            <p:nvPr/>
          </p:nvSpPr>
          <p:spPr>
            <a:xfrm>
              <a:off x="5987415" y="2305050"/>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手繪多邊形: 圖案 69">
              <a:extLst>
                <a:ext uri="{FF2B5EF4-FFF2-40B4-BE49-F238E27FC236}">
                  <a16:creationId xmlns:a16="http://schemas.microsoft.com/office/drawing/2014/main" id="{FDC00E21-80E8-49FA-B41A-B527274C5DA5}"/>
                </a:ext>
              </a:extLst>
            </p:cNvPr>
            <p:cNvSpPr/>
            <p:nvPr/>
          </p:nvSpPr>
          <p:spPr>
            <a:xfrm>
              <a:off x="6366533" y="1965008"/>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圖案 70">
              <a:extLst>
                <a:ext uri="{FF2B5EF4-FFF2-40B4-BE49-F238E27FC236}">
                  <a16:creationId xmlns:a16="http://schemas.microsoft.com/office/drawing/2014/main" id="{26B46D83-0F08-4825-8FE8-E6C880C51E7E}"/>
                </a:ext>
              </a:extLst>
            </p:cNvPr>
            <p:cNvSpPr/>
            <p:nvPr/>
          </p:nvSpPr>
          <p:spPr>
            <a:xfrm>
              <a:off x="6726612" y="1627399"/>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圖案 71">
              <a:extLst>
                <a:ext uri="{FF2B5EF4-FFF2-40B4-BE49-F238E27FC236}">
                  <a16:creationId xmlns:a16="http://schemas.microsoft.com/office/drawing/2014/main" id="{DF049D31-E822-4F2C-9ED1-54626B692657}"/>
                </a:ext>
              </a:extLst>
            </p:cNvPr>
            <p:cNvSpPr/>
            <p:nvPr/>
          </p:nvSpPr>
          <p:spPr>
            <a:xfrm>
              <a:off x="5989182" y="3003323"/>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圖案 72">
              <a:extLst>
                <a:ext uri="{FF2B5EF4-FFF2-40B4-BE49-F238E27FC236}">
                  <a16:creationId xmlns:a16="http://schemas.microsoft.com/office/drawing/2014/main" id="{44D6C7D4-8F86-483F-BEC3-65FC62E8D1B5}"/>
                </a:ext>
              </a:extLst>
            </p:cNvPr>
            <p:cNvSpPr/>
            <p:nvPr/>
          </p:nvSpPr>
          <p:spPr>
            <a:xfrm>
              <a:off x="6352429" y="2667983"/>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手繪多邊形: 圖案 73">
              <a:extLst>
                <a:ext uri="{FF2B5EF4-FFF2-40B4-BE49-F238E27FC236}">
                  <a16:creationId xmlns:a16="http://schemas.microsoft.com/office/drawing/2014/main" id="{D9BFBC52-ACBD-4FF6-8932-E7676D66EB0E}"/>
                </a:ext>
              </a:extLst>
            </p:cNvPr>
            <p:cNvSpPr/>
            <p:nvPr/>
          </p:nvSpPr>
          <p:spPr>
            <a:xfrm>
              <a:off x="6718620" y="2341148"/>
              <a:ext cx="321945" cy="369570"/>
            </a:xfrm>
            <a:custGeom>
              <a:avLst/>
              <a:gdLst>
                <a:gd name="connsiteX0" fmla="*/ 0 w 321945"/>
                <a:gd name="connsiteY0" fmla="*/ 287655 h 369570"/>
                <a:gd name="connsiteX1" fmla="*/ 0 w 321945"/>
                <a:gd name="connsiteY1" fmla="*/ 287655 h 369570"/>
                <a:gd name="connsiteX2" fmla="*/ 1905 w 321945"/>
                <a:gd name="connsiteY2" fmla="*/ 335280 h 369570"/>
                <a:gd name="connsiteX3" fmla="*/ 5715 w 321945"/>
                <a:gd name="connsiteY3" fmla="*/ 365760 h 369570"/>
                <a:gd name="connsiteX4" fmla="*/ 9525 w 321945"/>
                <a:gd name="connsiteY4" fmla="*/ 369570 h 369570"/>
                <a:gd name="connsiteX5" fmla="*/ 321945 w 321945"/>
                <a:gd name="connsiteY5" fmla="*/ 83820 h 369570"/>
                <a:gd name="connsiteX6" fmla="*/ 312420 w 321945"/>
                <a:gd name="connsiteY6" fmla="*/ 0 h 369570"/>
                <a:gd name="connsiteX7" fmla="*/ 0 w 321945"/>
                <a:gd name="connsiteY7" fmla="*/ 287655 h 3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945" h="369570">
                  <a:moveTo>
                    <a:pt x="0" y="287655"/>
                  </a:moveTo>
                  <a:lnTo>
                    <a:pt x="0" y="287655"/>
                  </a:lnTo>
                  <a:cubicBezTo>
                    <a:pt x="635" y="303530"/>
                    <a:pt x="509" y="319454"/>
                    <a:pt x="1905" y="335280"/>
                  </a:cubicBezTo>
                  <a:cubicBezTo>
                    <a:pt x="6679" y="389388"/>
                    <a:pt x="5715" y="321801"/>
                    <a:pt x="5715" y="365760"/>
                  </a:cubicBezTo>
                  <a:lnTo>
                    <a:pt x="9525" y="369570"/>
                  </a:lnTo>
                  <a:lnTo>
                    <a:pt x="321945" y="83820"/>
                  </a:lnTo>
                  <a:lnTo>
                    <a:pt x="312420" y="0"/>
                  </a:lnTo>
                  <a:lnTo>
                    <a:pt x="0" y="28765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手繪多邊形: 圖案 74">
              <a:extLst>
                <a:ext uri="{FF2B5EF4-FFF2-40B4-BE49-F238E27FC236}">
                  <a16:creationId xmlns:a16="http://schemas.microsoft.com/office/drawing/2014/main" id="{9657A33A-BF15-40CA-B572-94AC998F76BE}"/>
                </a:ext>
              </a:extLst>
            </p:cNvPr>
            <p:cNvSpPr/>
            <p:nvPr/>
          </p:nvSpPr>
          <p:spPr>
            <a:xfrm>
              <a:off x="6204585" y="1678305"/>
              <a:ext cx="102870" cy="62484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手繪多邊形: 圖案 75">
              <a:extLst>
                <a:ext uri="{FF2B5EF4-FFF2-40B4-BE49-F238E27FC236}">
                  <a16:creationId xmlns:a16="http://schemas.microsoft.com/office/drawing/2014/main" id="{1F8E461B-8CF3-4466-BD7D-D8AC68C2EC6E}"/>
                </a:ext>
              </a:extLst>
            </p:cNvPr>
            <p:cNvSpPr/>
            <p:nvPr/>
          </p:nvSpPr>
          <p:spPr>
            <a:xfrm>
              <a:off x="6565811" y="1333243"/>
              <a:ext cx="102870" cy="62484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手繪多邊形: 圖案 76">
              <a:extLst>
                <a:ext uri="{FF2B5EF4-FFF2-40B4-BE49-F238E27FC236}">
                  <a16:creationId xmlns:a16="http://schemas.microsoft.com/office/drawing/2014/main" id="{71006004-B005-4DAB-847A-1430F5D2902A}"/>
                </a:ext>
              </a:extLst>
            </p:cNvPr>
            <p:cNvSpPr/>
            <p:nvPr/>
          </p:nvSpPr>
          <p:spPr>
            <a:xfrm>
              <a:off x="6562724" y="2082085"/>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手繪多邊形: 圖案 77">
              <a:extLst>
                <a:ext uri="{FF2B5EF4-FFF2-40B4-BE49-F238E27FC236}">
                  <a16:creationId xmlns:a16="http://schemas.microsoft.com/office/drawing/2014/main" id="{B517175F-85AB-477A-8065-336A5C047AB2}"/>
                </a:ext>
              </a:extLst>
            </p:cNvPr>
            <p:cNvSpPr/>
            <p:nvPr/>
          </p:nvSpPr>
          <p:spPr>
            <a:xfrm>
              <a:off x="6204585" y="2404938"/>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手繪多邊形: 圖案 78">
              <a:extLst>
                <a:ext uri="{FF2B5EF4-FFF2-40B4-BE49-F238E27FC236}">
                  <a16:creationId xmlns:a16="http://schemas.microsoft.com/office/drawing/2014/main" id="{0C89BAA4-4CED-45CB-97A1-0E655CEA4655}"/>
                </a:ext>
              </a:extLst>
            </p:cNvPr>
            <p:cNvSpPr/>
            <p:nvPr/>
          </p:nvSpPr>
          <p:spPr>
            <a:xfrm>
              <a:off x="6919935" y="1737583"/>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手繪多邊形: 圖案 79">
              <a:extLst>
                <a:ext uri="{FF2B5EF4-FFF2-40B4-BE49-F238E27FC236}">
                  <a16:creationId xmlns:a16="http://schemas.microsoft.com/office/drawing/2014/main" id="{53D38E0A-4980-40E4-9E18-FB6219A5F2B7}"/>
                </a:ext>
              </a:extLst>
            </p:cNvPr>
            <p:cNvSpPr/>
            <p:nvPr/>
          </p:nvSpPr>
          <p:spPr>
            <a:xfrm>
              <a:off x="6918529" y="2443182"/>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手繪多邊形: 圖案 80">
              <a:extLst>
                <a:ext uri="{FF2B5EF4-FFF2-40B4-BE49-F238E27FC236}">
                  <a16:creationId xmlns:a16="http://schemas.microsoft.com/office/drawing/2014/main" id="{7507AC8B-970C-4FCE-971C-575A78D5EFE6}"/>
                </a:ext>
              </a:extLst>
            </p:cNvPr>
            <p:cNvSpPr/>
            <p:nvPr/>
          </p:nvSpPr>
          <p:spPr>
            <a:xfrm>
              <a:off x="6577405" y="2753199"/>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手繪多邊形: 圖案 81">
              <a:extLst>
                <a:ext uri="{FF2B5EF4-FFF2-40B4-BE49-F238E27FC236}">
                  <a16:creationId xmlns:a16="http://schemas.microsoft.com/office/drawing/2014/main" id="{4E2F98F1-CA12-4067-AAB6-A98598E3F67F}"/>
                </a:ext>
              </a:extLst>
            </p:cNvPr>
            <p:cNvSpPr/>
            <p:nvPr/>
          </p:nvSpPr>
          <p:spPr>
            <a:xfrm>
              <a:off x="6208395" y="3097530"/>
              <a:ext cx="100965" cy="585897"/>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手繪多邊形: 圖案 82">
              <a:extLst>
                <a:ext uri="{FF2B5EF4-FFF2-40B4-BE49-F238E27FC236}">
                  <a16:creationId xmlns:a16="http://schemas.microsoft.com/office/drawing/2014/main" id="{C86CBBC8-FD3A-49B9-9330-1F24AB42A1CA}"/>
                </a:ext>
              </a:extLst>
            </p:cNvPr>
            <p:cNvSpPr/>
            <p:nvPr/>
          </p:nvSpPr>
          <p:spPr>
            <a:xfrm>
              <a:off x="6919935" y="1080984"/>
              <a:ext cx="102870" cy="540700"/>
            </a:xfrm>
            <a:custGeom>
              <a:avLst/>
              <a:gdLst>
                <a:gd name="connsiteX0" fmla="*/ 0 w 102870"/>
                <a:gd name="connsiteY0" fmla="*/ 95250 h 624840"/>
                <a:gd name="connsiteX1" fmla="*/ 102870 w 102870"/>
                <a:gd name="connsiteY1" fmla="*/ 0 h 624840"/>
                <a:gd name="connsiteX2" fmla="*/ 102870 w 102870"/>
                <a:gd name="connsiteY2" fmla="*/ 624840 h 624840"/>
                <a:gd name="connsiteX3" fmla="*/ 1905 w 102870"/>
                <a:gd name="connsiteY3" fmla="*/ 611505 h 624840"/>
                <a:gd name="connsiteX4" fmla="*/ 0 w 102870"/>
                <a:gd name="connsiteY4" fmla="*/ 95250 h 62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 h="624840">
                  <a:moveTo>
                    <a:pt x="0" y="95250"/>
                  </a:moveTo>
                  <a:lnTo>
                    <a:pt x="102870" y="0"/>
                  </a:lnTo>
                  <a:lnTo>
                    <a:pt x="102870" y="624840"/>
                  </a:lnTo>
                  <a:lnTo>
                    <a:pt x="1905" y="611505"/>
                  </a:lnTo>
                  <a:lnTo>
                    <a:pt x="0" y="9525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手繪多邊形: 圖案 83">
              <a:extLst>
                <a:ext uri="{FF2B5EF4-FFF2-40B4-BE49-F238E27FC236}">
                  <a16:creationId xmlns:a16="http://schemas.microsoft.com/office/drawing/2014/main" id="{C8D1C89F-3C35-47EC-9644-366CCE8DB462}"/>
                </a:ext>
              </a:extLst>
            </p:cNvPr>
            <p:cNvSpPr/>
            <p:nvPr/>
          </p:nvSpPr>
          <p:spPr>
            <a:xfrm>
              <a:off x="4841330" y="2068751"/>
              <a:ext cx="172742" cy="169625"/>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手繪多邊形: 圖案 85">
              <a:extLst>
                <a:ext uri="{FF2B5EF4-FFF2-40B4-BE49-F238E27FC236}">
                  <a16:creationId xmlns:a16="http://schemas.microsoft.com/office/drawing/2014/main" id="{A499E1B7-1A07-447D-AA21-CE52A9D7B669}"/>
                </a:ext>
              </a:extLst>
            </p:cNvPr>
            <p:cNvSpPr/>
            <p:nvPr/>
          </p:nvSpPr>
          <p:spPr>
            <a:xfrm>
              <a:off x="4846779" y="2714607"/>
              <a:ext cx="216770" cy="220645"/>
            </a:xfrm>
            <a:custGeom>
              <a:avLst/>
              <a:gdLst>
                <a:gd name="connsiteX0" fmla="*/ 0 w 306705"/>
                <a:gd name="connsiteY0" fmla="*/ 192405 h 278130"/>
                <a:gd name="connsiteX1" fmla="*/ 7620 w 306705"/>
                <a:gd name="connsiteY1" fmla="*/ 278130 h 278130"/>
                <a:gd name="connsiteX2" fmla="*/ 306705 w 306705"/>
                <a:gd name="connsiteY2" fmla="*/ 7620 h 278130"/>
                <a:gd name="connsiteX3" fmla="*/ 203835 w 306705"/>
                <a:gd name="connsiteY3" fmla="*/ 0 h 278130"/>
                <a:gd name="connsiteX4" fmla="*/ 0 w 306705"/>
                <a:gd name="connsiteY4" fmla="*/ 192405 h 278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 h="278130">
                  <a:moveTo>
                    <a:pt x="0" y="192405"/>
                  </a:moveTo>
                  <a:lnTo>
                    <a:pt x="7620" y="278130"/>
                  </a:lnTo>
                  <a:lnTo>
                    <a:pt x="306705" y="7620"/>
                  </a:lnTo>
                  <a:lnTo>
                    <a:pt x="203835" y="0"/>
                  </a:lnTo>
                  <a:lnTo>
                    <a:pt x="0" y="1924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圖案 86">
              <a:extLst>
                <a:ext uri="{FF2B5EF4-FFF2-40B4-BE49-F238E27FC236}">
                  <a16:creationId xmlns:a16="http://schemas.microsoft.com/office/drawing/2014/main" id="{2FF6A5D6-3EAD-4801-B538-E93797276517}"/>
                </a:ext>
              </a:extLst>
            </p:cNvPr>
            <p:cNvSpPr/>
            <p:nvPr/>
          </p:nvSpPr>
          <p:spPr>
            <a:xfrm>
              <a:off x="4690110" y="2076450"/>
              <a:ext cx="104775" cy="230505"/>
            </a:xfrm>
            <a:custGeom>
              <a:avLst/>
              <a:gdLst>
                <a:gd name="connsiteX0" fmla="*/ 0 w 104775"/>
                <a:gd name="connsiteY0" fmla="*/ 0 h 230505"/>
                <a:gd name="connsiteX1" fmla="*/ 102870 w 104775"/>
                <a:gd name="connsiteY1" fmla="*/ 3810 h 230505"/>
                <a:gd name="connsiteX2" fmla="*/ 104775 w 104775"/>
                <a:gd name="connsiteY2" fmla="*/ 230505 h 230505"/>
                <a:gd name="connsiteX3" fmla="*/ 1905 w 104775"/>
                <a:gd name="connsiteY3" fmla="*/ 220980 h 230505"/>
                <a:gd name="connsiteX4" fmla="*/ 0 w 104775"/>
                <a:gd name="connsiteY4" fmla="*/ 0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30505">
                  <a:moveTo>
                    <a:pt x="0" y="0"/>
                  </a:moveTo>
                  <a:lnTo>
                    <a:pt x="102870" y="3810"/>
                  </a:lnTo>
                  <a:lnTo>
                    <a:pt x="104775" y="230505"/>
                  </a:lnTo>
                  <a:lnTo>
                    <a:pt x="1905" y="22098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手繪多邊形: 圖案 87">
              <a:extLst>
                <a:ext uri="{FF2B5EF4-FFF2-40B4-BE49-F238E27FC236}">
                  <a16:creationId xmlns:a16="http://schemas.microsoft.com/office/drawing/2014/main" id="{C171DEC7-9E10-4697-91CF-2966E4E846BC}"/>
                </a:ext>
              </a:extLst>
            </p:cNvPr>
            <p:cNvSpPr/>
            <p:nvPr/>
          </p:nvSpPr>
          <p:spPr>
            <a:xfrm>
              <a:off x="4693981" y="2717473"/>
              <a:ext cx="104775" cy="280829"/>
            </a:xfrm>
            <a:custGeom>
              <a:avLst/>
              <a:gdLst>
                <a:gd name="connsiteX0" fmla="*/ 0 w 104775"/>
                <a:gd name="connsiteY0" fmla="*/ 0 h 230505"/>
                <a:gd name="connsiteX1" fmla="*/ 102870 w 104775"/>
                <a:gd name="connsiteY1" fmla="*/ 3810 h 230505"/>
                <a:gd name="connsiteX2" fmla="*/ 104775 w 104775"/>
                <a:gd name="connsiteY2" fmla="*/ 230505 h 230505"/>
                <a:gd name="connsiteX3" fmla="*/ 1905 w 104775"/>
                <a:gd name="connsiteY3" fmla="*/ 220980 h 230505"/>
                <a:gd name="connsiteX4" fmla="*/ 0 w 104775"/>
                <a:gd name="connsiteY4" fmla="*/ 0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30505">
                  <a:moveTo>
                    <a:pt x="0" y="0"/>
                  </a:moveTo>
                  <a:lnTo>
                    <a:pt x="102870" y="3810"/>
                  </a:lnTo>
                  <a:lnTo>
                    <a:pt x="104775" y="230505"/>
                  </a:lnTo>
                  <a:lnTo>
                    <a:pt x="1905" y="22098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圖案 90">
              <a:extLst>
                <a:ext uri="{FF2B5EF4-FFF2-40B4-BE49-F238E27FC236}">
                  <a16:creationId xmlns:a16="http://schemas.microsoft.com/office/drawing/2014/main" id="{4C3EF2D3-E02B-4E1C-92D2-273C3C436AD9}"/>
                </a:ext>
              </a:extLst>
            </p:cNvPr>
            <p:cNvSpPr/>
            <p:nvPr/>
          </p:nvSpPr>
          <p:spPr>
            <a:xfrm>
              <a:off x="4800600" y="2068751"/>
              <a:ext cx="45719" cy="240109"/>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手繪多邊形: 圖案 91">
              <a:extLst>
                <a:ext uri="{FF2B5EF4-FFF2-40B4-BE49-F238E27FC236}">
                  <a16:creationId xmlns:a16="http://schemas.microsoft.com/office/drawing/2014/main" id="{91E41C96-7587-4CF3-B51F-5E37F8CC69B3}"/>
                </a:ext>
              </a:extLst>
            </p:cNvPr>
            <p:cNvSpPr/>
            <p:nvPr/>
          </p:nvSpPr>
          <p:spPr>
            <a:xfrm>
              <a:off x="4805466" y="2725958"/>
              <a:ext cx="45719" cy="240109"/>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手繪多邊形: 圖案 92">
              <a:extLst>
                <a:ext uri="{FF2B5EF4-FFF2-40B4-BE49-F238E27FC236}">
                  <a16:creationId xmlns:a16="http://schemas.microsoft.com/office/drawing/2014/main" id="{B59E7A64-AF1A-410F-92F4-82ED43DDCCB4}"/>
                </a:ext>
              </a:extLst>
            </p:cNvPr>
            <p:cNvSpPr/>
            <p:nvPr/>
          </p:nvSpPr>
          <p:spPr>
            <a:xfrm>
              <a:off x="4789910" y="3449680"/>
              <a:ext cx="45719" cy="81826"/>
            </a:xfrm>
            <a:custGeom>
              <a:avLst/>
              <a:gdLst>
                <a:gd name="connsiteX0" fmla="*/ 0 w 53340"/>
                <a:gd name="connsiteY0" fmla="*/ 1905 h 234315"/>
                <a:gd name="connsiteX1" fmla="*/ 53340 w 53340"/>
                <a:gd name="connsiteY1" fmla="*/ 0 h 234315"/>
                <a:gd name="connsiteX2" fmla="*/ 40005 w 53340"/>
                <a:gd name="connsiteY2" fmla="*/ 177165 h 234315"/>
                <a:gd name="connsiteX3" fmla="*/ 1905 w 53340"/>
                <a:gd name="connsiteY3" fmla="*/ 234315 h 234315"/>
                <a:gd name="connsiteX4" fmla="*/ 0 w 53340"/>
                <a:gd name="connsiteY4" fmla="*/ 1905 h 234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34315">
                  <a:moveTo>
                    <a:pt x="0" y="1905"/>
                  </a:moveTo>
                  <a:lnTo>
                    <a:pt x="53340" y="0"/>
                  </a:lnTo>
                  <a:lnTo>
                    <a:pt x="40005" y="177165"/>
                  </a:lnTo>
                  <a:lnTo>
                    <a:pt x="1905" y="234315"/>
                  </a:lnTo>
                  <a:lnTo>
                    <a:pt x="0" y="190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手繪多邊形: 圖案 93">
              <a:extLst>
                <a:ext uri="{FF2B5EF4-FFF2-40B4-BE49-F238E27FC236}">
                  <a16:creationId xmlns:a16="http://schemas.microsoft.com/office/drawing/2014/main" id="{99D87BF1-58FC-41ED-9790-60F497F52073}"/>
                </a:ext>
              </a:extLst>
            </p:cNvPr>
            <p:cNvSpPr/>
            <p:nvPr/>
          </p:nvSpPr>
          <p:spPr>
            <a:xfrm>
              <a:off x="4692015" y="3438525"/>
              <a:ext cx="91440" cy="186690"/>
            </a:xfrm>
            <a:custGeom>
              <a:avLst/>
              <a:gdLst>
                <a:gd name="connsiteX0" fmla="*/ 0 w 91440"/>
                <a:gd name="connsiteY0" fmla="*/ 0 h 186690"/>
                <a:gd name="connsiteX1" fmla="*/ 0 w 91440"/>
                <a:gd name="connsiteY1" fmla="*/ 186690 h 186690"/>
                <a:gd name="connsiteX2" fmla="*/ 87630 w 91440"/>
                <a:gd name="connsiteY2" fmla="*/ 100965 h 186690"/>
                <a:gd name="connsiteX3" fmla="*/ 91440 w 91440"/>
                <a:gd name="connsiteY3" fmla="*/ 3810 h 186690"/>
                <a:gd name="connsiteX4" fmla="*/ 0 w 91440"/>
                <a:gd name="connsiteY4" fmla="*/ 0 h 18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186690">
                  <a:moveTo>
                    <a:pt x="0" y="0"/>
                  </a:moveTo>
                  <a:lnTo>
                    <a:pt x="0" y="186690"/>
                  </a:lnTo>
                  <a:lnTo>
                    <a:pt x="87630" y="100965"/>
                  </a:lnTo>
                  <a:lnTo>
                    <a:pt x="91440" y="3810"/>
                  </a:lnTo>
                  <a:lnTo>
                    <a:pt x="0" y="0"/>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910F7742-33D1-4C8E-A544-3371C889BD49}"/>
                </a:ext>
              </a:extLst>
            </p:cNvPr>
            <p:cNvSpPr/>
            <p:nvPr/>
          </p:nvSpPr>
          <p:spPr>
            <a:xfrm>
              <a:off x="6311264" y="1621684"/>
              <a:ext cx="45719" cy="2061743"/>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手繪多邊形: 圖案 98">
              <a:extLst>
                <a:ext uri="{FF2B5EF4-FFF2-40B4-BE49-F238E27FC236}">
                  <a16:creationId xmlns:a16="http://schemas.microsoft.com/office/drawing/2014/main" id="{4928C8F6-CDEC-428B-AD51-76175E101F4E}"/>
                </a:ext>
              </a:extLst>
            </p:cNvPr>
            <p:cNvSpPr/>
            <p:nvPr/>
          </p:nvSpPr>
          <p:spPr>
            <a:xfrm>
              <a:off x="6678370" y="1262482"/>
              <a:ext cx="50113" cy="2076614"/>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E31A2ACD-413C-43F8-8600-54F842437CD4}"/>
                </a:ext>
              </a:extLst>
            </p:cNvPr>
            <p:cNvSpPr/>
            <p:nvPr/>
          </p:nvSpPr>
          <p:spPr>
            <a:xfrm>
              <a:off x="7025697" y="965975"/>
              <a:ext cx="48248" cy="2061743"/>
            </a:xfrm>
            <a:custGeom>
              <a:avLst/>
              <a:gdLst>
                <a:gd name="connsiteX0" fmla="*/ 0 w 41910"/>
                <a:gd name="connsiteY0" fmla="*/ 36195 h 1165860"/>
                <a:gd name="connsiteX1" fmla="*/ 41910 w 41910"/>
                <a:gd name="connsiteY1" fmla="*/ 0 h 1165860"/>
                <a:gd name="connsiteX2" fmla="*/ 41910 w 41910"/>
                <a:gd name="connsiteY2" fmla="*/ 1165860 h 1165860"/>
                <a:gd name="connsiteX3" fmla="*/ 3810 w 41910"/>
                <a:gd name="connsiteY3" fmla="*/ 1165860 h 1165860"/>
                <a:gd name="connsiteX4" fmla="*/ 0 w 41910"/>
                <a:gd name="connsiteY4" fmla="*/ 36195 h 116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 h="1165860">
                  <a:moveTo>
                    <a:pt x="0" y="36195"/>
                  </a:moveTo>
                  <a:lnTo>
                    <a:pt x="41910" y="0"/>
                  </a:lnTo>
                  <a:lnTo>
                    <a:pt x="41910" y="1165860"/>
                  </a:lnTo>
                  <a:lnTo>
                    <a:pt x="3810" y="1165860"/>
                  </a:lnTo>
                  <a:lnTo>
                    <a:pt x="0" y="36195"/>
                  </a:lnTo>
                  <a:close/>
                </a:path>
              </a:pathLst>
            </a:custGeom>
            <a:solidFill>
              <a:schemeClr val="bg2"/>
            </a:solidFill>
            <a:ln>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手繪多邊形: 圖案 100">
              <a:extLst>
                <a:ext uri="{FF2B5EF4-FFF2-40B4-BE49-F238E27FC236}">
                  <a16:creationId xmlns:a16="http://schemas.microsoft.com/office/drawing/2014/main" id="{8EA4BAEA-B8E9-411D-8B9E-4066A6D56F0C}"/>
                </a:ext>
              </a:extLst>
            </p:cNvPr>
            <p:cNvSpPr/>
            <p:nvPr/>
          </p:nvSpPr>
          <p:spPr>
            <a:xfrm>
              <a:off x="4478506" y="2072640"/>
              <a:ext cx="682774" cy="510540"/>
            </a:xfrm>
            <a:custGeom>
              <a:avLst/>
              <a:gdLst>
                <a:gd name="connsiteX0" fmla="*/ 0 w 673100"/>
                <a:gd name="connsiteY0" fmla="*/ 505460 h 513080"/>
                <a:gd name="connsiteX1" fmla="*/ 561340 w 673100"/>
                <a:gd name="connsiteY1" fmla="*/ 0 h 513080"/>
                <a:gd name="connsiteX2" fmla="*/ 665480 w 673100"/>
                <a:gd name="connsiteY2" fmla="*/ 7620 h 513080"/>
                <a:gd name="connsiteX3" fmla="*/ 673100 w 673100"/>
                <a:gd name="connsiteY3" fmla="*/ 513080 h 513080"/>
                <a:gd name="connsiteX4" fmla="*/ 0 w 673100"/>
                <a:gd name="connsiteY4" fmla="*/ 505460 h 513080"/>
                <a:gd name="connsiteX0" fmla="*/ 0 w 673100"/>
                <a:gd name="connsiteY0" fmla="*/ 502920 h 510540"/>
                <a:gd name="connsiteX1" fmla="*/ 546316 w 673100"/>
                <a:gd name="connsiteY1" fmla="*/ 0 h 510540"/>
                <a:gd name="connsiteX2" fmla="*/ 665480 w 673100"/>
                <a:gd name="connsiteY2" fmla="*/ 5080 h 510540"/>
                <a:gd name="connsiteX3" fmla="*/ 673100 w 673100"/>
                <a:gd name="connsiteY3" fmla="*/ 510540 h 510540"/>
                <a:gd name="connsiteX4" fmla="*/ 0 w 673100"/>
                <a:gd name="connsiteY4" fmla="*/ 502920 h 51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00" h="510540">
                  <a:moveTo>
                    <a:pt x="0" y="502920"/>
                  </a:moveTo>
                  <a:lnTo>
                    <a:pt x="546316" y="0"/>
                  </a:lnTo>
                  <a:lnTo>
                    <a:pt x="665480" y="5080"/>
                  </a:lnTo>
                  <a:lnTo>
                    <a:pt x="673100" y="510540"/>
                  </a:lnTo>
                  <a:lnTo>
                    <a:pt x="0" y="50292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手繪多邊形: 圖案 102">
              <a:extLst>
                <a:ext uri="{FF2B5EF4-FFF2-40B4-BE49-F238E27FC236}">
                  <a16:creationId xmlns:a16="http://schemas.microsoft.com/office/drawing/2014/main" id="{86F1EFF7-3E3C-40A7-AF14-5746A064DF8E}"/>
                </a:ext>
              </a:extLst>
            </p:cNvPr>
            <p:cNvSpPr/>
            <p:nvPr/>
          </p:nvSpPr>
          <p:spPr>
            <a:xfrm>
              <a:off x="5323840" y="2075180"/>
              <a:ext cx="530860" cy="505460"/>
            </a:xfrm>
            <a:custGeom>
              <a:avLst/>
              <a:gdLst>
                <a:gd name="connsiteX0" fmla="*/ 5080 w 530860"/>
                <a:gd name="connsiteY0" fmla="*/ 10160 h 505460"/>
                <a:gd name="connsiteX1" fmla="*/ 0 w 530860"/>
                <a:gd name="connsiteY1" fmla="*/ 500380 h 505460"/>
                <a:gd name="connsiteX2" fmla="*/ 530860 w 530860"/>
                <a:gd name="connsiteY2" fmla="*/ 505460 h 505460"/>
                <a:gd name="connsiteX3" fmla="*/ 518160 w 530860"/>
                <a:gd name="connsiteY3" fmla="*/ 0 h 505460"/>
                <a:gd name="connsiteX4" fmla="*/ 5080 w 530860"/>
                <a:gd name="connsiteY4" fmla="*/ 1016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860" h="505460">
                  <a:moveTo>
                    <a:pt x="5080" y="10160"/>
                  </a:moveTo>
                  <a:cubicBezTo>
                    <a:pt x="3387" y="173567"/>
                    <a:pt x="1693" y="336973"/>
                    <a:pt x="0" y="500380"/>
                  </a:cubicBezTo>
                  <a:lnTo>
                    <a:pt x="530860" y="505460"/>
                  </a:lnTo>
                  <a:lnTo>
                    <a:pt x="518160" y="0"/>
                  </a:lnTo>
                  <a:lnTo>
                    <a:pt x="5080" y="1016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手繪多邊形: 圖案 103">
              <a:extLst>
                <a:ext uri="{FF2B5EF4-FFF2-40B4-BE49-F238E27FC236}">
                  <a16:creationId xmlns:a16="http://schemas.microsoft.com/office/drawing/2014/main" id="{892BCCC4-2BAF-496F-88AF-919F8B6733E6}"/>
                </a:ext>
              </a:extLst>
            </p:cNvPr>
            <p:cNvSpPr/>
            <p:nvPr/>
          </p:nvSpPr>
          <p:spPr>
            <a:xfrm>
              <a:off x="5986780" y="1821180"/>
              <a:ext cx="215900" cy="657860"/>
            </a:xfrm>
            <a:custGeom>
              <a:avLst/>
              <a:gdLst>
                <a:gd name="connsiteX0" fmla="*/ 7620 w 215900"/>
                <a:gd name="connsiteY0" fmla="*/ 195580 h 657860"/>
                <a:gd name="connsiteX1" fmla="*/ 7620 w 215900"/>
                <a:gd name="connsiteY1" fmla="*/ 195580 h 657860"/>
                <a:gd name="connsiteX2" fmla="*/ 205740 w 215900"/>
                <a:gd name="connsiteY2" fmla="*/ 0 h 657860"/>
                <a:gd name="connsiteX3" fmla="*/ 215900 w 215900"/>
                <a:gd name="connsiteY3" fmla="*/ 485140 h 657860"/>
                <a:gd name="connsiteX4" fmla="*/ 0 w 215900"/>
                <a:gd name="connsiteY4" fmla="*/ 657860 h 657860"/>
                <a:gd name="connsiteX5" fmla="*/ 7620 w 215900"/>
                <a:gd name="connsiteY5" fmla="*/ 195580 h 657860"/>
                <a:gd name="connsiteX0" fmla="*/ 5080 w 215900"/>
                <a:gd name="connsiteY0" fmla="*/ 195580 h 657860"/>
                <a:gd name="connsiteX1" fmla="*/ 7620 w 215900"/>
                <a:gd name="connsiteY1" fmla="*/ 195580 h 657860"/>
                <a:gd name="connsiteX2" fmla="*/ 205740 w 215900"/>
                <a:gd name="connsiteY2" fmla="*/ 0 h 657860"/>
                <a:gd name="connsiteX3" fmla="*/ 215900 w 215900"/>
                <a:gd name="connsiteY3" fmla="*/ 485140 h 657860"/>
                <a:gd name="connsiteX4" fmla="*/ 0 w 215900"/>
                <a:gd name="connsiteY4" fmla="*/ 657860 h 657860"/>
                <a:gd name="connsiteX5" fmla="*/ 5080 w 215900"/>
                <a:gd name="connsiteY5" fmla="*/ 195580 h 65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0" h="657860">
                  <a:moveTo>
                    <a:pt x="5080" y="195580"/>
                  </a:moveTo>
                  <a:lnTo>
                    <a:pt x="7620" y="195580"/>
                  </a:lnTo>
                  <a:lnTo>
                    <a:pt x="205740" y="0"/>
                  </a:lnTo>
                  <a:lnTo>
                    <a:pt x="215900" y="485140"/>
                  </a:lnTo>
                  <a:lnTo>
                    <a:pt x="0" y="657860"/>
                  </a:lnTo>
                  <a:cubicBezTo>
                    <a:pt x="1693" y="503767"/>
                    <a:pt x="3387" y="349673"/>
                    <a:pt x="5080" y="19558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手繪多邊形: 圖案 104">
              <a:extLst>
                <a:ext uri="{FF2B5EF4-FFF2-40B4-BE49-F238E27FC236}">
                  <a16:creationId xmlns:a16="http://schemas.microsoft.com/office/drawing/2014/main" id="{35BC6779-EED0-4E70-AEB6-7B76D71F138E}"/>
                </a:ext>
              </a:extLst>
            </p:cNvPr>
            <p:cNvSpPr/>
            <p:nvPr/>
          </p:nvSpPr>
          <p:spPr>
            <a:xfrm>
              <a:off x="6360160" y="1638300"/>
              <a:ext cx="205740" cy="500380"/>
            </a:xfrm>
            <a:custGeom>
              <a:avLst/>
              <a:gdLst>
                <a:gd name="connsiteX0" fmla="*/ 40640 w 205740"/>
                <a:gd name="connsiteY0" fmla="*/ 0 h 500380"/>
                <a:gd name="connsiteX1" fmla="*/ 205740 w 205740"/>
                <a:gd name="connsiteY1" fmla="*/ 0 h 500380"/>
                <a:gd name="connsiteX2" fmla="*/ 205740 w 205740"/>
                <a:gd name="connsiteY2" fmla="*/ 309880 h 500380"/>
                <a:gd name="connsiteX3" fmla="*/ 10160 w 205740"/>
                <a:gd name="connsiteY3" fmla="*/ 500380 h 500380"/>
                <a:gd name="connsiteX4" fmla="*/ 0 w 205740"/>
                <a:gd name="connsiteY4" fmla="*/ 38100 h 500380"/>
                <a:gd name="connsiteX5" fmla="*/ 40640 w 205740"/>
                <a:gd name="connsiteY5" fmla="*/ 0 h 50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40" h="500380">
                  <a:moveTo>
                    <a:pt x="40640" y="0"/>
                  </a:moveTo>
                  <a:lnTo>
                    <a:pt x="205740" y="0"/>
                  </a:lnTo>
                  <a:lnTo>
                    <a:pt x="205740" y="309880"/>
                  </a:lnTo>
                  <a:lnTo>
                    <a:pt x="10160" y="500380"/>
                  </a:lnTo>
                  <a:lnTo>
                    <a:pt x="0" y="38100"/>
                  </a:lnTo>
                  <a:lnTo>
                    <a:pt x="4064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圖案 105">
              <a:extLst>
                <a:ext uri="{FF2B5EF4-FFF2-40B4-BE49-F238E27FC236}">
                  <a16:creationId xmlns:a16="http://schemas.microsoft.com/office/drawing/2014/main" id="{1356EC07-A4D9-4E1A-9719-01AFCCCCCCCE}"/>
                </a:ext>
              </a:extLst>
            </p:cNvPr>
            <p:cNvSpPr/>
            <p:nvPr/>
          </p:nvSpPr>
          <p:spPr>
            <a:xfrm>
              <a:off x="6733540" y="1625600"/>
              <a:ext cx="177800" cy="175260"/>
            </a:xfrm>
            <a:custGeom>
              <a:avLst/>
              <a:gdLst>
                <a:gd name="connsiteX0" fmla="*/ 0 w 177800"/>
                <a:gd name="connsiteY0" fmla="*/ 5080 h 175260"/>
                <a:gd name="connsiteX1" fmla="*/ 177800 w 177800"/>
                <a:gd name="connsiteY1" fmla="*/ 0 h 175260"/>
                <a:gd name="connsiteX2" fmla="*/ 2540 w 177800"/>
                <a:gd name="connsiteY2" fmla="*/ 175260 h 175260"/>
                <a:gd name="connsiteX3" fmla="*/ 0 w 177800"/>
                <a:gd name="connsiteY3" fmla="*/ 5080 h 175260"/>
              </a:gdLst>
              <a:ahLst/>
              <a:cxnLst>
                <a:cxn ang="0">
                  <a:pos x="connsiteX0" y="connsiteY0"/>
                </a:cxn>
                <a:cxn ang="0">
                  <a:pos x="connsiteX1" y="connsiteY1"/>
                </a:cxn>
                <a:cxn ang="0">
                  <a:pos x="connsiteX2" y="connsiteY2"/>
                </a:cxn>
                <a:cxn ang="0">
                  <a:pos x="connsiteX3" y="connsiteY3"/>
                </a:cxn>
              </a:cxnLst>
              <a:rect l="l" t="t" r="r" b="b"/>
              <a:pathLst>
                <a:path w="177800" h="175260">
                  <a:moveTo>
                    <a:pt x="0" y="5080"/>
                  </a:moveTo>
                  <a:lnTo>
                    <a:pt x="177800" y="0"/>
                  </a:lnTo>
                  <a:lnTo>
                    <a:pt x="2540" y="175260"/>
                  </a:lnTo>
                  <a:cubicBezTo>
                    <a:pt x="1693" y="118533"/>
                    <a:pt x="847" y="61807"/>
                    <a:pt x="0" y="508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圖案 106">
              <a:extLst>
                <a:ext uri="{FF2B5EF4-FFF2-40B4-BE49-F238E27FC236}">
                  <a16:creationId xmlns:a16="http://schemas.microsoft.com/office/drawing/2014/main" id="{3E61DD26-A0D9-4473-A786-C49C2BE74730}"/>
                </a:ext>
              </a:extLst>
            </p:cNvPr>
            <p:cNvSpPr/>
            <p:nvPr/>
          </p:nvSpPr>
          <p:spPr>
            <a:xfrm>
              <a:off x="4453641" y="2724053"/>
              <a:ext cx="698499" cy="555675"/>
            </a:xfrm>
            <a:custGeom>
              <a:avLst/>
              <a:gdLst>
                <a:gd name="connsiteX0" fmla="*/ 563880 w 652780"/>
                <a:gd name="connsiteY0" fmla="*/ 12700 h 553720"/>
                <a:gd name="connsiteX1" fmla="*/ 0 w 652780"/>
                <a:gd name="connsiteY1" fmla="*/ 533400 h 553720"/>
                <a:gd name="connsiteX2" fmla="*/ 650240 w 652780"/>
                <a:gd name="connsiteY2" fmla="*/ 553720 h 553720"/>
                <a:gd name="connsiteX3" fmla="*/ 652780 w 652780"/>
                <a:gd name="connsiteY3" fmla="*/ 0 h 553720"/>
                <a:gd name="connsiteX4" fmla="*/ 563880 w 652780"/>
                <a:gd name="connsiteY4" fmla="*/ 12700 h 553720"/>
                <a:gd name="connsiteX0" fmla="*/ 609599 w 698499"/>
                <a:gd name="connsiteY0" fmla="*/ 12700 h 555675"/>
                <a:gd name="connsiteX1" fmla="*/ 0 w 698499"/>
                <a:gd name="connsiteY1" fmla="*/ 553720 h 555675"/>
                <a:gd name="connsiteX2" fmla="*/ 695959 w 698499"/>
                <a:gd name="connsiteY2" fmla="*/ 553720 h 555675"/>
                <a:gd name="connsiteX3" fmla="*/ 698499 w 698499"/>
                <a:gd name="connsiteY3" fmla="*/ 0 h 555675"/>
                <a:gd name="connsiteX4" fmla="*/ 609599 w 698499"/>
                <a:gd name="connsiteY4" fmla="*/ 12700 h 555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99" h="555675">
                  <a:moveTo>
                    <a:pt x="609599" y="12700"/>
                  </a:moveTo>
                  <a:lnTo>
                    <a:pt x="0" y="553720"/>
                  </a:lnTo>
                  <a:cubicBezTo>
                    <a:pt x="216747" y="560493"/>
                    <a:pt x="479212" y="546947"/>
                    <a:pt x="695959" y="553720"/>
                  </a:cubicBezTo>
                  <a:cubicBezTo>
                    <a:pt x="696806" y="369147"/>
                    <a:pt x="697652" y="184573"/>
                    <a:pt x="698499" y="0"/>
                  </a:cubicBezTo>
                  <a:lnTo>
                    <a:pt x="609599" y="1270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9" name="手繪多邊形: 圖案 108">
              <a:extLst>
                <a:ext uri="{FF2B5EF4-FFF2-40B4-BE49-F238E27FC236}">
                  <a16:creationId xmlns:a16="http://schemas.microsoft.com/office/drawing/2014/main" id="{455C07D1-E69B-441B-AB50-356911BFB548}"/>
                </a:ext>
              </a:extLst>
            </p:cNvPr>
            <p:cNvSpPr/>
            <p:nvPr/>
          </p:nvSpPr>
          <p:spPr>
            <a:xfrm>
              <a:off x="5316220" y="2727960"/>
              <a:ext cx="538480" cy="558800"/>
            </a:xfrm>
            <a:custGeom>
              <a:avLst/>
              <a:gdLst>
                <a:gd name="connsiteX0" fmla="*/ 0 w 538480"/>
                <a:gd name="connsiteY0" fmla="*/ 0 h 558800"/>
                <a:gd name="connsiteX1" fmla="*/ 0 w 538480"/>
                <a:gd name="connsiteY1" fmla="*/ 543560 h 558800"/>
                <a:gd name="connsiteX2" fmla="*/ 538480 w 538480"/>
                <a:gd name="connsiteY2" fmla="*/ 558800 h 558800"/>
                <a:gd name="connsiteX3" fmla="*/ 525780 w 538480"/>
                <a:gd name="connsiteY3" fmla="*/ 7620 h 558800"/>
                <a:gd name="connsiteX4" fmla="*/ 0 w 538480"/>
                <a:gd name="connsiteY4" fmla="*/ 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480" h="558800">
                  <a:moveTo>
                    <a:pt x="0" y="0"/>
                  </a:moveTo>
                  <a:lnTo>
                    <a:pt x="0" y="543560"/>
                  </a:lnTo>
                  <a:lnTo>
                    <a:pt x="538480" y="558800"/>
                  </a:lnTo>
                  <a:lnTo>
                    <a:pt x="525780" y="7620"/>
                  </a:lnTo>
                  <a:lnTo>
                    <a:pt x="0" y="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圖案 109">
              <a:extLst>
                <a:ext uri="{FF2B5EF4-FFF2-40B4-BE49-F238E27FC236}">
                  <a16:creationId xmlns:a16="http://schemas.microsoft.com/office/drawing/2014/main" id="{D36951D4-A862-44EC-ADE6-83408A50CC03}"/>
                </a:ext>
              </a:extLst>
            </p:cNvPr>
            <p:cNvSpPr/>
            <p:nvPr/>
          </p:nvSpPr>
          <p:spPr>
            <a:xfrm>
              <a:off x="5996940" y="2687320"/>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圖案 110">
              <a:extLst>
                <a:ext uri="{FF2B5EF4-FFF2-40B4-BE49-F238E27FC236}">
                  <a16:creationId xmlns:a16="http://schemas.microsoft.com/office/drawing/2014/main" id="{0C826C6E-28B7-4975-8722-3C990B774331}"/>
                </a:ext>
              </a:extLst>
            </p:cNvPr>
            <p:cNvSpPr/>
            <p:nvPr/>
          </p:nvSpPr>
          <p:spPr>
            <a:xfrm>
              <a:off x="5989320" y="2499360"/>
              <a:ext cx="223520" cy="680720"/>
            </a:xfrm>
            <a:custGeom>
              <a:avLst/>
              <a:gdLst>
                <a:gd name="connsiteX0" fmla="*/ 0 w 223520"/>
                <a:gd name="connsiteY0" fmla="*/ 193040 h 680720"/>
                <a:gd name="connsiteX1" fmla="*/ 0 w 223520"/>
                <a:gd name="connsiteY1" fmla="*/ 193040 h 680720"/>
                <a:gd name="connsiteX2" fmla="*/ 210820 w 223520"/>
                <a:gd name="connsiteY2" fmla="*/ 0 h 680720"/>
                <a:gd name="connsiteX3" fmla="*/ 223520 w 223520"/>
                <a:gd name="connsiteY3" fmla="*/ 485140 h 680720"/>
                <a:gd name="connsiteX4" fmla="*/ 2540 w 223520"/>
                <a:gd name="connsiteY4" fmla="*/ 680720 h 680720"/>
                <a:gd name="connsiteX5" fmla="*/ 0 w 223520"/>
                <a:gd name="connsiteY5" fmla="*/ 193040 h 68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20" h="680720">
                  <a:moveTo>
                    <a:pt x="0" y="193040"/>
                  </a:moveTo>
                  <a:lnTo>
                    <a:pt x="0" y="193040"/>
                  </a:lnTo>
                  <a:lnTo>
                    <a:pt x="210820" y="0"/>
                  </a:lnTo>
                  <a:lnTo>
                    <a:pt x="223520" y="485140"/>
                  </a:lnTo>
                  <a:lnTo>
                    <a:pt x="2540" y="680720"/>
                  </a:lnTo>
                  <a:cubicBezTo>
                    <a:pt x="1693" y="527473"/>
                    <a:pt x="847" y="374227"/>
                    <a:pt x="0" y="19304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手繪多邊形: 圖案 113">
              <a:extLst>
                <a:ext uri="{FF2B5EF4-FFF2-40B4-BE49-F238E27FC236}">
                  <a16:creationId xmlns:a16="http://schemas.microsoft.com/office/drawing/2014/main" id="{1C2C85F7-E6BD-4C11-8545-A8F97AE222C9}"/>
                </a:ext>
              </a:extLst>
            </p:cNvPr>
            <p:cNvSpPr/>
            <p:nvPr/>
          </p:nvSpPr>
          <p:spPr>
            <a:xfrm>
              <a:off x="6357620" y="2321560"/>
              <a:ext cx="210820" cy="518160"/>
            </a:xfrm>
            <a:custGeom>
              <a:avLst/>
              <a:gdLst>
                <a:gd name="connsiteX0" fmla="*/ 2540 w 210820"/>
                <a:gd name="connsiteY0" fmla="*/ 25400 h 518160"/>
                <a:gd name="connsiteX1" fmla="*/ 0 w 210820"/>
                <a:gd name="connsiteY1" fmla="*/ 518160 h 518160"/>
                <a:gd name="connsiteX2" fmla="*/ 210820 w 210820"/>
                <a:gd name="connsiteY2" fmla="*/ 327660 h 518160"/>
                <a:gd name="connsiteX3" fmla="*/ 200660 w 210820"/>
                <a:gd name="connsiteY3" fmla="*/ 0 h 518160"/>
                <a:gd name="connsiteX4" fmla="*/ 2540 w 210820"/>
                <a:gd name="connsiteY4" fmla="*/ 25400 h 518160"/>
                <a:gd name="connsiteX0" fmla="*/ 20320 w 210820"/>
                <a:gd name="connsiteY0" fmla="*/ 10160 h 518160"/>
                <a:gd name="connsiteX1" fmla="*/ 0 w 210820"/>
                <a:gd name="connsiteY1" fmla="*/ 518160 h 518160"/>
                <a:gd name="connsiteX2" fmla="*/ 210820 w 210820"/>
                <a:gd name="connsiteY2" fmla="*/ 327660 h 518160"/>
                <a:gd name="connsiteX3" fmla="*/ 200660 w 210820"/>
                <a:gd name="connsiteY3" fmla="*/ 0 h 518160"/>
                <a:gd name="connsiteX4" fmla="*/ 20320 w 210820"/>
                <a:gd name="connsiteY4" fmla="*/ 1016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820" h="518160">
                  <a:moveTo>
                    <a:pt x="20320" y="10160"/>
                  </a:moveTo>
                  <a:cubicBezTo>
                    <a:pt x="19473" y="174413"/>
                    <a:pt x="847" y="353907"/>
                    <a:pt x="0" y="518160"/>
                  </a:cubicBezTo>
                  <a:lnTo>
                    <a:pt x="210820" y="327660"/>
                  </a:lnTo>
                  <a:lnTo>
                    <a:pt x="200660" y="0"/>
                  </a:lnTo>
                  <a:cubicBezTo>
                    <a:pt x="134620" y="8467"/>
                    <a:pt x="86360" y="1693"/>
                    <a:pt x="20320" y="10160"/>
                  </a:cubicBez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手繪多邊形: 圖案 115">
              <a:extLst>
                <a:ext uri="{FF2B5EF4-FFF2-40B4-BE49-F238E27FC236}">
                  <a16:creationId xmlns:a16="http://schemas.microsoft.com/office/drawing/2014/main" id="{CA48CA41-0AFC-47C0-BF62-2C139747B1C9}"/>
                </a:ext>
              </a:extLst>
            </p:cNvPr>
            <p:cNvSpPr/>
            <p:nvPr/>
          </p:nvSpPr>
          <p:spPr>
            <a:xfrm>
              <a:off x="6723380" y="2329180"/>
              <a:ext cx="177800" cy="193040"/>
            </a:xfrm>
            <a:custGeom>
              <a:avLst/>
              <a:gdLst>
                <a:gd name="connsiteX0" fmla="*/ 5080 w 177800"/>
                <a:gd name="connsiteY0" fmla="*/ 5080 h 193040"/>
                <a:gd name="connsiteX1" fmla="*/ 177800 w 177800"/>
                <a:gd name="connsiteY1" fmla="*/ 0 h 193040"/>
                <a:gd name="connsiteX2" fmla="*/ 0 w 177800"/>
                <a:gd name="connsiteY2" fmla="*/ 193040 h 193040"/>
                <a:gd name="connsiteX3" fmla="*/ 5080 w 177800"/>
                <a:gd name="connsiteY3" fmla="*/ 5080 h 193040"/>
              </a:gdLst>
              <a:ahLst/>
              <a:cxnLst>
                <a:cxn ang="0">
                  <a:pos x="connsiteX0" y="connsiteY0"/>
                </a:cxn>
                <a:cxn ang="0">
                  <a:pos x="connsiteX1" y="connsiteY1"/>
                </a:cxn>
                <a:cxn ang="0">
                  <a:pos x="connsiteX2" y="connsiteY2"/>
                </a:cxn>
                <a:cxn ang="0">
                  <a:pos x="connsiteX3" y="connsiteY3"/>
                </a:cxn>
              </a:cxnLst>
              <a:rect l="l" t="t" r="r" b="b"/>
              <a:pathLst>
                <a:path w="177800" h="193040">
                  <a:moveTo>
                    <a:pt x="5080" y="5080"/>
                  </a:moveTo>
                  <a:lnTo>
                    <a:pt x="177800" y="0"/>
                  </a:lnTo>
                  <a:lnTo>
                    <a:pt x="0" y="193040"/>
                  </a:lnTo>
                  <a:lnTo>
                    <a:pt x="5080" y="5080"/>
                  </a:lnTo>
                  <a:close/>
                </a:path>
              </a:pathLst>
            </a:cu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43" name="直線接點 142">
            <a:extLst>
              <a:ext uri="{FF2B5EF4-FFF2-40B4-BE49-F238E27FC236}">
                <a16:creationId xmlns:a16="http://schemas.microsoft.com/office/drawing/2014/main" id="{5EBD7BC9-9BA6-4B51-BB0E-BAA38E9979FC}"/>
              </a:ext>
            </a:extLst>
          </p:cNvPr>
          <p:cNvCxnSpPr>
            <a:cxnSpLocks/>
          </p:cNvCxnSpPr>
          <p:nvPr/>
        </p:nvCxnSpPr>
        <p:spPr>
          <a:xfrm flipV="1">
            <a:off x="5264720" y="4608555"/>
            <a:ext cx="426092" cy="2856"/>
          </a:xfrm>
          <a:prstGeom prst="line">
            <a:avLst/>
          </a:prstGeom>
          <a:ln w="28575">
            <a:solidFill>
              <a:schemeClr val="tx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Text Placeholder 9">
            <a:extLst>
              <a:ext uri="{FF2B5EF4-FFF2-40B4-BE49-F238E27FC236}">
                <a16:creationId xmlns:a16="http://schemas.microsoft.com/office/drawing/2014/main" id="{6859A63B-1153-46DA-8327-A0A1E15F5697}"/>
              </a:ext>
            </a:extLst>
          </p:cNvPr>
          <p:cNvSpPr txBox="1">
            <a:spLocks/>
          </p:cNvSpPr>
          <p:nvPr/>
        </p:nvSpPr>
        <p:spPr>
          <a:xfrm>
            <a:off x="5740048" y="4539766"/>
            <a:ext cx="1143247" cy="14584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6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Foundation</a:t>
            </a:r>
          </a:p>
        </p:txBody>
      </p:sp>
      <p:sp>
        <p:nvSpPr>
          <p:cNvPr id="142" name="Workflows for">
            <a:extLst>
              <a:ext uri="{FF2B5EF4-FFF2-40B4-BE49-F238E27FC236}">
                <a16:creationId xmlns:a16="http://schemas.microsoft.com/office/drawing/2014/main" id="{8A8ED96C-C98A-4AA2-A61C-F0A6D6BA9485}"/>
              </a:ext>
            </a:extLst>
          </p:cNvPr>
          <p:cNvSpPr txBox="1"/>
          <p:nvPr/>
        </p:nvSpPr>
        <p:spPr>
          <a:xfrm>
            <a:off x="3660805" y="720760"/>
            <a:ext cx="5483195" cy="1795636"/>
          </a:xfrm>
          <a:prstGeom prst="rect">
            <a:avLst/>
          </a:prstGeom>
          <a:ln w="12700">
            <a:miter lim="400000"/>
          </a:ln>
          <a:extLst>
            <a:ext uri="{C572A759-6A51-4108-AA02-DFA0A04FC94B}">
              <ma14:wrappingTextBoxFlag xmlns:ma14="http://schemas.microsoft.com/office/mac/drawingml/2011/main" xmlns="" val="1"/>
            </a:ext>
          </a:extLst>
        </p:spPr>
        <p:txBody>
          <a:bodyPr lIns="45719" rIns="45719">
            <a:noAutofit/>
          </a:bodyPr>
          <a:lstStyle>
            <a:lvl1pPr marL="342900" indent="-342900">
              <a:buSzPct val="100000"/>
              <a:buChar char="▪"/>
              <a:defRPr sz="2400">
                <a:solidFill>
                  <a:srgbClr val="404040"/>
                </a:solidFill>
                <a:latin typeface="Verdana"/>
                <a:ea typeface="Verdana"/>
                <a:cs typeface="Verdana"/>
                <a:sym typeface="Verdana"/>
              </a:defRPr>
            </a:lvl1pPr>
          </a:lstStyle>
          <a:p>
            <a:pPr marL="0" indent="0" algn="just" defTabSz="914400" hangingPunct="0">
              <a:spcBef>
                <a:spcPts val="563"/>
              </a:spcBef>
              <a:buNone/>
              <a:defRPr/>
            </a:pPr>
            <a:r>
              <a:rPr lang="en-US" kern="0" dirty="0">
                <a:solidFill>
                  <a:schemeClr val="tx1">
                    <a:lumMod val="50000"/>
                  </a:schemeClr>
                </a:solidFill>
                <a:latin typeface="Arial" panose="020B0604020202020204" pitchFamily="34" charset="0"/>
                <a:cs typeface="Arial" panose="020B0604020202020204" pitchFamily="34" charset="0"/>
              </a:rPr>
              <a:t>The main challenges to simulate the </a:t>
            </a:r>
            <a:r>
              <a:rPr lang="en-US" kern="0" dirty="0">
                <a:solidFill>
                  <a:srgbClr val="FF0000"/>
                </a:solidFill>
                <a:latin typeface="Arial" panose="020B0604020202020204" pitchFamily="34" charset="0"/>
                <a:cs typeface="Arial" panose="020B0604020202020204" pitchFamily="34" charset="0"/>
              </a:rPr>
              <a:t>collapse capacity </a:t>
            </a:r>
            <a:r>
              <a:rPr lang="en-US" kern="0" dirty="0">
                <a:solidFill>
                  <a:schemeClr val="tx1">
                    <a:lumMod val="50000"/>
                  </a:schemeClr>
                </a:solidFill>
                <a:latin typeface="Arial" panose="020B0604020202020204" pitchFamily="34" charset="0"/>
                <a:cs typeface="Arial" panose="020B0604020202020204" pitchFamily="34" charset="0"/>
              </a:rPr>
              <a:t>of a building is to analysis the </a:t>
            </a:r>
            <a:r>
              <a:rPr lang="en-US" kern="0" dirty="0">
                <a:solidFill>
                  <a:srgbClr val="FF0000"/>
                </a:solidFill>
                <a:latin typeface="Arial" panose="020B0604020202020204" pitchFamily="34" charset="0"/>
                <a:cs typeface="Arial" panose="020B0604020202020204" pitchFamily="34" charset="0"/>
              </a:rPr>
              <a:t>hysteresis behavior</a:t>
            </a:r>
            <a:r>
              <a:rPr lang="en-US" kern="0" dirty="0">
                <a:solidFill>
                  <a:schemeClr val="tx1">
                    <a:lumMod val="50000"/>
                  </a:schemeClr>
                </a:solidFill>
                <a:latin typeface="Arial" panose="020B0604020202020204" pitchFamily="34" charset="0"/>
                <a:cs typeface="Arial" panose="020B0604020202020204" pitchFamily="34" charset="0"/>
              </a:rPr>
              <a:t> of </a:t>
            </a:r>
            <a:r>
              <a:rPr lang="en-US" kern="0" dirty="0">
                <a:solidFill>
                  <a:srgbClr val="FF0000"/>
                </a:solidFill>
                <a:latin typeface="Arial" panose="020B0604020202020204" pitchFamily="34" charset="0"/>
                <a:cs typeface="Arial" panose="020B0604020202020204" pitchFamily="34" charset="0"/>
              </a:rPr>
              <a:t>various structural members</a:t>
            </a:r>
            <a:r>
              <a:rPr lang="en-US" kern="0" dirty="0">
                <a:solidFill>
                  <a:schemeClr val="tx1">
                    <a:lumMod val="50000"/>
                  </a:schemeClr>
                </a:solidFill>
                <a:latin typeface="Arial" panose="020B0604020202020204" pitchFamily="34" charset="0"/>
                <a:cs typeface="Arial" panose="020B0604020202020204" pitchFamily="34" charset="0"/>
              </a:rPr>
              <a:t>.</a:t>
            </a:r>
          </a:p>
        </p:txBody>
      </p:sp>
      <p:grpSp>
        <p:nvGrpSpPr>
          <p:cNvPr id="108" name="群組 107">
            <a:extLst>
              <a:ext uri="{FF2B5EF4-FFF2-40B4-BE49-F238E27FC236}">
                <a16:creationId xmlns:a16="http://schemas.microsoft.com/office/drawing/2014/main" id="{D1361534-FE80-41F7-96F4-66420ABCF026}"/>
              </a:ext>
            </a:extLst>
          </p:cNvPr>
          <p:cNvGrpSpPr/>
          <p:nvPr/>
        </p:nvGrpSpPr>
        <p:grpSpPr>
          <a:xfrm>
            <a:off x="5744531" y="2538352"/>
            <a:ext cx="1555888" cy="1911292"/>
            <a:chOff x="5744531" y="2538352"/>
            <a:chExt cx="1555888" cy="1911292"/>
          </a:xfrm>
        </p:grpSpPr>
        <p:cxnSp>
          <p:nvCxnSpPr>
            <p:cNvPr id="147" name="直線接點 146">
              <a:extLst>
                <a:ext uri="{FF2B5EF4-FFF2-40B4-BE49-F238E27FC236}">
                  <a16:creationId xmlns:a16="http://schemas.microsoft.com/office/drawing/2014/main" id="{61D13968-7A50-4DE8-BF5B-63F9AC447CFB}"/>
                </a:ext>
              </a:extLst>
            </p:cNvPr>
            <p:cNvCxnSpPr>
              <a:cxnSpLocks/>
            </p:cNvCxnSpPr>
            <p:nvPr/>
          </p:nvCxnSpPr>
          <p:spPr>
            <a:xfrm>
              <a:off x="5744531" y="3815910"/>
              <a:ext cx="728665" cy="181790"/>
            </a:xfrm>
            <a:prstGeom prst="line">
              <a:avLst/>
            </a:prstGeom>
            <a:ln w="28575">
              <a:solidFill>
                <a:schemeClr val="tx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FFE876C4-6604-4674-A502-5D1F7F6FA85E}"/>
                </a:ext>
              </a:extLst>
            </p:cNvPr>
            <p:cNvCxnSpPr>
              <a:cxnSpLocks/>
            </p:cNvCxnSpPr>
            <p:nvPr/>
          </p:nvCxnSpPr>
          <p:spPr>
            <a:xfrm flipV="1">
              <a:off x="5907408" y="2750871"/>
              <a:ext cx="379648" cy="343037"/>
            </a:xfrm>
            <a:prstGeom prst="line">
              <a:avLst/>
            </a:prstGeom>
            <a:ln w="28575">
              <a:solidFill>
                <a:schemeClr val="tx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D2FB9DB4-CBDA-48E4-9839-10FFEF3E16FE}"/>
                </a:ext>
              </a:extLst>
            </p:cNvPr>
            <p:cNvGrpSpPr/>
            <p:nvPr/>
          </p:nvGrpSpPr>
          <p:grpSpPr>
            <a:xfrm>
              <a:off x="6425522" y="3411544"/>
              <a:ext cx="795511" cy="1038100"/>
              <a:chOff x="7269498" y="3198452"/>
              <a:chExt cx="795511" cy="1038100"/>
            </a:xfrm>
          </p:grpSpPr>
          <p:sp>
            <p:nvSpPr>
              <p:cNvPr id="148" name="Text Placeholder 9">
                <a:extLst>
                  <a:ext uri="{FF2B5EF4-FFF2-40B4-BE49-F238E27FC236}">
                    <a16:creationId xmlns:a16="http://schemas.microsoft.com/office/drawing/2014/main" id="{D004C00C-A913-46ED-B95A-C7BE48AC4D1C}"/>
                  </a:ext>
                </a:extLst>
              </p:cNvPr>
              <p:cNvSpPr txBox="1">
                <a:spLocks/>
              </p:cNvSpPr>
              <p:nvPr/>
            </p:nvSpPr>
            <p:spPr>
              <a:xfrm>
                <a:off x="7269498" y="4090706"/>
                <a:ext cx="795511" cy="14584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6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Column</a:t>
                </a:r>
              </a:p>
            </p:txBody>
          </p:sp>
          <p:grpSp>
            <p:nvGrpSpPr>
              <p:cNvPr id="144" name="群組 143">
                <a:extLst>
                  <a:ext uri="{FF2B5EF4-FFF2-40B4-BE49-F238E27FC236}">
                    <a16:creationId xmlns:a16="http://schemas.microsoft.com/office/drawing/2014/main" id="{4D91CC6B-78EA-4F3C-A53E-8A94A46EAA0F}"/>
                  </a:ext>
                </a:extLst>
              </p:cNvPr>
              <p:cNvGrpSpPr/>
              <p:nvPr/>
            </p:nvGrpSpPr>
            <p:grpSpPr>
              <a:xfrm>
                <a:off x="7462856" y="3198452"/>
                <a:ext cx="422799" cy="805644"/>
                <a:chOff x="5169880" y="765230"/>
                <a:chExt cx="530860" cy="1148302"/>
              </a:xfrm>
            </p:grpSpPr>
            <p:sp>
              <p:nvSpPr>
                <p:cNvPr id="145" name="手繪多邊形: 圖案 144">
                  <a:extLst>
                    <a:ext uri="{FF2B5EF4-FFF2-40B4-BE49-F238E27FC236}">
                      <a16:creationId xmlns:a16="http://schemas.microsoft.com/office/drawing/2014/main" id="{20105F82-2587-49F0-8ED7-05E4AF567814}"/>
                    </a:ext>
                  </a:extLst>
                </p:cNvPr>
                <p:cNvSpPr/>
                <p:nvPr/>
              </p:nvSpPr>
              <p:spPr>
                <a:xfrm>
                  <a:off x="5192740" y="1621432"/>
                  <a:ext cx="502920" cy="154940"/>
                </a:xfrm>
                <a:custGeom>
                  <a:avLst/>
                  <a:gdLst>
                    <a:gd name="connsiteX0" fmla="*/ 0 w 502920"/>
                    <a:gd name="connsiteY0" fmla="*/ 142240 h 154940"/>
                    <a:gd name="connsiteX1" fmla="*/ 342900 w 502920"/>
                    <a:gd name="connsiteY1" fmla="*/ 154940 h 154940"/>
                    <a:gd name="connsiteX2" fmla="*/ 502920 w 502920"/>
                    <a:gd name="connsiteY2" fmla="*/ 10160 h 154940"/>
                    <a:gd name="connsiteX3" fmla="*/ 160020 w 502920"/>
                    <a:gd name="connsiteY3" fmla="*/ 0 h 154940"/>
                    <a:gd name="connsiteX4" fmla="*/ 0 w 502920"/>
                    <a:gd name="connsiteY4" fmla="*/ 142240 h 15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0" h="154940">
                      <a:moveTo>
                        <a:pt x="0" y="142240"/>
                      </a:moveTo>
                      <a:lnTo>
                        <a:pt x="342900" y="154940"/>
                      </a:lnTo>
                      <a:lnTo>
                        <a:pt x="502920" y="10160"/>
                      </a:lnTo>
                      <a:lnTo>
                        <a:pt x="160020" y="0"/>
                      </a:lnTo>
                      <a:lnTo>
                        <a:pt x="0" y="14224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手繪多邊形: 圖案 151">
                  <a:extLst>
                    <a:ext uri="{FF2B5EF4-FFF2-40B4-BE49-F238E27FC236}">
                      <a16:creationId xmlns:a16="http://schemas.microsoft.com/office/drawing/2014/main" id="{753382CE-2320-474C-A8A6-89D82982735F}"/>
                    </a:ext>
                  </a:extLst>
                </p:cNvPr>
                <p:cNvSpPr/>
                <p:nvPr/>
              </p:nvSpPr>
              <p:spPr>
                <a:xfrm>
                  <a:off x="5169880" y="1776372"/>
                  <a:ext cx="373380" cy="137160"/>
                </a:xfrm>
                <a:custGeom>
                  <a:avLst/>
                  <a:gdLst>
                    <a:gd name="connsiteX0" fmla="*/ 5080 w 373380"/>
                    <a:gd name="connsiteY0" fmla="*/ 0 h 137160"/>
                    <a:gd name="connsiteX1" fmla="*/ 0 w 373380"/>
                    <a:gd name="connsiteY1" fmla="*/ 137160 h 137160"/>
                    <a:gd name="connsiteX2" fmla="*/ 373380 w 373380"/>
                    <a:gd name="connsiteY2" fmla="*/ 134620 h 137160"/>
                    <a:gd name="connsiteX3" fmla="*/ 370840 w 373380"/>
                    <a:gd name="connsiteY3" fmla="*/ 2540 h 137160"/>
                    <a:gd name="connsiteX4" fmla="*/ 5080 w 373380"/>
                    <a:gd name="connsiteY4" fmla="*/ 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80" h="137160">
                      <a:moveTo>
                        <a:pt x="5080" y="0"/>
                      </a:moveTo>
                      <a:lnTo>
                        <a:pt x="0" y="137160"/>
                      </a:lnTo>
                      <a:lnTo>
                        <a:pt x="373380" y="134620"/>
                      </a:lnTo>
                      <a:cubicBezTo>
                        <a:pt x="372533" y="90593"/>
                        <a:pt x="371687" y="46567"/>
                        <a:pt x="370840" y="2540"/>
                      </a:cubicBezTo>
                      <a:lnTo>
                        <a:pt x="5080" y="0"/>
                      </a:ln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手繪多邊形: 圖案 152">
                  <a:extLst>
                    <a:ext uri="{FF2B5EF4-FFF2-40B4-BE49-F238E27FC236}">
                      <a16:creationId xmlns:a16="http://schemas.microsoft.com/office/drawing/2014/main" id="{3036D839-D91B-4ABE-B732-2E8A3D5042A5}"/>
                    </a:ext>
                  </a:extLst>
                </p:cNvPr>
                <p:cNvSpPr/>
                <p:nvPr/>
              </p:nvSpPr>
              <p:spPr>
                <a:xfrm>
                  <a:off x="5545800" y="1626512"/>
                  <a:ext cx="154940" cy="284480"/>
                </a:xfrm>
                <a:custGeom>
                  <a:avLst/>
                  <a:gdLst>
                    <a:gd name="connsiteX0" fmla="*/ 0 w 154940"/>
                    <a:gd name="connsiteY0" fmla="*/ 137160 h 284480"/>
                    <a:gd name="connsiteX1" fmla="*/ 154940 w 154940"/>
                    <a:gd name="connsiteY1" fmla="*/ 0 h 284480"/>
                    <a:gd name="connsiteX2" fmla="*/ 154940 w 154940"/>
                    <a:gd name="connsiteY2" fmla="*/ 137160 h 284480"/>
                    <a:gd name="connsiteX3" fmla="*/ 2540 w 154940"/>
                    <a:gd name="connsiteY3" fmla="*/ 284480 h 284480"/>
                    <a:gd name="connsiteX4" fmla="*/ 0 w 154940"/>
                    <a:gd name="connsiteY4" fmla="*/ 137160 h 28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940" h="284480">
                      <a:moveTo>
                        <a:pt x="0" y="137160"/>
                      </a:moveTo>
                      <a:lnTo>
                        <a:pt x="154940" y="0"/>
                      </a:lnTo>
                      <a:lnTo>
                        <a:pt x="154940" y="137160"/>
                      </a:lnTo>
                      <a:lnTo>
                        <a:pt x="2540" y="284480"/>
                      </a:lnTo>
                      <a:cubicBezTo>
                        <a:pt x="1693" y="235373"/>
                        <a:pt x="847" y="186267"/>
                        <a:pt x="0" y="137160"/>
                      </a:cubicBezTo>
                      <a:close/>
                    </a:path>
                  </a:pathLst>
                </a:custGeom>
                <a:solidFill>
                  <a:schemeClr val="accent5">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4" name="群組 153">
                  <a:extLst>
                    <a:ext uri="{FF2B5EF4-FFF2-40B4-BE49-F238E27FC236}">
                      <a16:creationId xmlns:a16="http://schemas.microsoft.com/office/drawing/2014/main" id="{64EED782-904B-4A59-9E83-28E49EF994A8}"/>
                    </a:ext>
                  </a:extLst>
                </p:cNvPr>
                <p:cNvGrpSpPr/>
                <p:nvPr/>
              </p:nvGrpSpPr>
              <p:grpSpPr>
                <a:xfrm>
                  <a:off x="5322609" y="765230"/>
                  <a:ext cx="230939" cy="974879"/>
                  <a:chOff x="4495968" y="2784340"/>
                  <a:chExt cx="159852" cy="631912"/>
                </a:xfrm>
                <a:solidFill>
                  <a:schemeClr val="tx1">
                    <a:lumMod val="20000"/>
                    <a:lumOff val="80000"/>
                  </a:schemeClr>
                </a:solidFill>
              </p:grpSpPr>
              <p:sp>
                <p:nvSpPr>
                  <p:cNvPr id="157" name="矩形 156">
                    <a:extLst>
                      <a:ext uri="{FF2B5EF4-FFF2-40B4-BE49-F238E27FC236}">
                        <a16:creationId xmlns:a16="http://schemas.microsoft.com/office/drawing/2014/main" id="{ECEDFC2B-333F-4509-B7BA-8E3699D20551}"/>
                      </a:ext>
                    </a:extLst>
                  </p:cNvPr>
                  <p:cNvSpPr/>
                  <p:nvPr/>
                </p:nvSpPr>
                <p:spPr>
                  <a:xfrm>
                    <a:off x="4495968" y="2851149"/>
                    <a:ext cx="106476" cy="565103"/>
                  </a:xfrm>
                  <a:prstGeom prst="rect">
                    <a:avLst/>
                  </a:pr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手繪多邊形: 圖案 157">
                    <a:extLst>
                      <a:ext uri="{FF2B5EF4-FFF2-40B4-BE49-F238E27FC236}">
                        <a16:creationId xmlns:a16="http://schemas.microsoft.com/office/drawing/2014/main" id="{BAF24C1E-6438-4445-A5DF-68867C32B819}"/>
                      </a:ext>
                    </a:extLst>
                  </p:cNvPr>
                  <p:cNvSpPr/>
                  <p:nvPr/>
                </p:nvSpPr>
                <p:spPr>
                  <a:xfrm>
                    <a:off x="4605619" y="2868930"/>
                    <a:ext cx="45719" cy="536574"/>
                  </a:xfrm>
                  <a:custGeom>
                    <a:avLst/>
                    <a:gdLst>
                      <a:gd name="connsiteX0" fmla="*/ 57150 w 57150"/>
                      <a:gd name="connsiteY0" fmla="*/ 0 h 554355"/>
                      <a:gd name="connsiteX1" fmla="*/ 0 w 57150"/>
                      <a:gd name="connsiteY1" fmla="*/ 1905 h 554355"/>
                      <a:gd name="connsiteX2" fmla="*/ 1905 w 57150"/>
                      <a:gd name="connsiteY2" fmla="*/ 554355 h 554355"/>
                      <a:gd name="connsiteX3" fmla="*/ 49530 w 57150"/>
                      <a:gd name="connsiteY3" fmla="*/ 495300 h 554355"/>
                      <a:gd name="connsiteX4" fmla="*/ 57150 w 57150"/>
                      <a:gd name="connsiteY4" fmla="*/ 0 h 554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54355">
                        <a:moveTo>
                          <a:pt x="57150" y="0"/>
                        </a:moveTo>
                        <a:lnTo>
                          <a:pt x="0" y="1905"/>
                        </a:lnTo>
                        <a:lnTo>
                          <a:pt x="1905" y="554355"/>
                        </a:lnTo>
                        <a:lnTo>
                          <a:pt x="49530" y="495300"/>
                        </a:lnTo>
                        <a:lnTo>
                          <a:pt x="57150" y="0"/>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手繪多邊形: 圖案 158">
                    <a:extLst>
                      <a:ext uri="{FF2B5EF4-FFF2-40B4-BE49-F238E27FC236}">
                        <a16:creationId xmlns:a16="http://schemas.microsoft.com/office/drawing/2014/main" id="{862659E7-3AA9-4308-89F5-89CE833B1626}"/>
                      </a:ext>
                    </a:extLst>
                  </p:cNvPr>
                  <p:cNvSpPr/>
                  <p:nvPr/>
                </p:nvSpPr>
                <p:spPr>
                  <a:xfrm>
                    <a:off x="4610100" y="2796540"/>
                    <a:ext cx="45720" cy="607695"/>
                  </a:xfrm>
                  <a:custGeom>
                    <a:avLst/>
                    <a:gdLst>
                      <a:gd name="connsiteX0" fmla="*/ 0 w 45720"/>
                      <a:gd name="connsiteY0" fmla="*/ 607695 h 607695"/>
                      <a:gd name="connsiteX1" fmla="*/ 45720 w 45720"/>
                      <a:gd name="connsiteY1" fmla="*/ 546735 h 607695"/>
                      <a:gd name="connsiteX2" fmla="*/ 45720 w 45720"/>
                      <a:gd name="connsiteY2" fmla="*/ 0 h 607695"/>
                      <a:gd name="connsiteX3" fmla="*/ 1905 w 45720"/>
                      <a:gd name="connsiteY3" fmla="*/ 49530 h 607695"/>
                      <a:gd name="connsiteX4" fmla="*/ 0 w 45720"/>
                      <a:gd name="connsiteY4" fmla="*/ 607695 h 607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607695">
                        <a:moveTo>
                          <a:pt x="0" y="607695"/>
                        </a:moveTo>
                        <a:lnTo>
                          <a:pt x="45720" y="546735"/>
                        </a:lnTo>
                        <a:lnTo>
                          <a:pt x="45720" y="0"/>
                        </a:lnTo>
                        <a:lnTo>
                          <a:pt x="1905" y="49530"/>
                        </a:lnTo>
                        <a:lnTo>
                          <a:pt x="0" y="60769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0" name="手繪多邊形: 圖案 159">
                    <a:extLst>
                      <a:ext uri="{FF2B5EF4-FFF2-40B4-BE49-F238E27FC236}">
                        <a16:creationId xmlns:a16="http://schemas.microsoft.com/office/drawing/2014/main" id="{5B7A39DE-67CC-440E-9CD9-DAB744F9D8FF}"/>
                      </a:ext>
                    </a:extLst>
                  </p:cNvPr>
                  <p:cNvSpPr/>
                  <p:nvPr/>
                </p:nvSpPr>
                <p:spPr>
                  <a:xfrm>
                    <a:off x="4495968" y="2784340"/>
                    <a:ext cx="159852" cy="72390"/>
                  </a:xfrm>
                  <a:custGeom>
                    <a:avLst/>
                    <a:gdLst>
                      <a:gd name="connsiteX0" fmla="*/ 0 w 182880"/>
                      <a:gd name="connsiteY0" fmla="*/ 85725 h 97155"/>
                      <a:gd name="connsiteX1" fmla="*/ 76200 w 182880"/>
                      <a:gd name="connsiteY1" fmla="*/ 1905 h 97155"/>
                      <a:gd name="connsiteX2" fmla="*/ 182880 w 182880"/>
                      <a:gd name="connsiteY2" fmla="*/ 0 h 97155"/>
                      <a:gd name="connsiteX3" fmla="*/ 112395 w 182880"/>
                      <a:gd name="connsiteY3" fmla="*/ 97155 h 97155"/>
                      <a:gd name="connsiteX4" fmla="*/ 0 w 182880"/>
                      <a:gd name="connsiteY4" fmla="*/ 85725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97155">
                        <a:moveTo>
                          <a:pt x="0" y="85725"/>
                        </a:moveTo>
                        <a:lnTo>
                          <a:pt x="76200" y="1905"/>
                        </a:lnTo>
                        <a:lnTo>
                          <a:pt x="182880" y="0"/>
                        </a:lnTo>
                        <a:lnTo>
                          <a:pt x="112395" y="97155"/>
                        </a:lnTo>
                        <a:lnTo>
                          <a:pt x="0" y="85725"/>
                        </a:lnTo>
                        <a:close/>
                      </a:path>
                    </a:pathLst>
                  </a:custGeom>
                  <a:grp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5" name="橢圓 154">
                  <a:extLst>
                    <a:ext uri="{FF2B5EF4-FFF2-40B4-BE49-F238E27FC236}">
                      <a16:creationId xmlns:a16="http://schemas.microsoft.com/office/drawing/2014/main" id="{BE8C7436-FBCC-4FF2-9A13-F516C49BFD3F}"/>
                    </a:ext>
                  </a:extLst>
                </p:cNvPr>
                <p:cNvSpPr/>
                <p:nvPr/>
              </p:nvSpPr>
              <p:spPr>
                <a:xfrm>
                  <a:off x="5346266" y="1577187"/>
                  <a:ext cx="110490" cy="11049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9" name="群組 88">
              <a:extLst>
                <a:ext uri="{FF2B5EF4-FFF2-40B4-BE49-F238E27FC236}">
                  <a16:creationId xmlns:a16="http://schemas.microsoft.com/office/drawing/2014/main" id="{E71DB16A-E9EA-4C89-845B-A35AA95D7615}"/>
                </a:ext>
              </a:extLst>
            </p:cNvPr>
            <p:cNvGrpSpPr/>
            <p:nvPr/>
          </p:nvGrpSpPr>
          <p:grpSpPr>
            <a:xfrm>
              <a:off x="6344898" y="2538352"/>
              <a:ext cx="955521" cy="566691"/>
              <a:chOff x="6344898" y="2538352"/>
              <a:chExt cx="955521" cy="566691"/>
            </a:xfrm>
          </p:grpSpPr>
          <p:grpSp>
            <p:nvGrpSpPr>
              <p:cNvPr id="85" name="群組 84">
                <a:extLst>
                  <a:ext uri="{FF2B5EF4-FFF2-40B4-BE49-F238E27FC236}">
                    <a16:creationId xmlns:a16="http://schemas.microsoft.com/office/drawing/2014/main" id="{4510C73D-1143-439A-BF21-94F9C64EDB9A}"/>
                  </a:ext>
                </a:extLst>
              </p:cNvPr>
              <p:cNvGrpSpPr/>
              <p:nvPr/>
            </p:nvGrpSpPr>
            <p:grpSpPr>
              <a:xfrm>
                <a:off x="6344898" y="2538352"/>
                <a:ext cx="955521" cy="566691"/>
                <a:chOff x="6593840" y="2576849"/>
                <a:chExt cx="955521" cy="566691"/>
              </a:xfrm>
            </p:grpSpPr>
            <p:sp>
              <p:nvSpPr>
                <p:cNvPr id="150" name="Text Placeholder 9">
                  <a:extLst>
                    <a:ext uri="{FF2B5EF4-FFF2-40B4-BE49-F238E27FC236}">
                      <a16:creationId xmlns:a16="http://schemas.microsoft.com/office/drawing/2014/main" id="{3A9AE3DF-29C8-4658-A217-2717429B0CBB}"/>
                    </a:ext>
                  </a:extLst>
                </p:cNvPr>
                <p:cNvSpPr txBox="1">
                  <a:spLocks/>
                </p:cNvSpPr>
                <p:nvPr/>
              </p:nvSpPr>
              <p:spPr>
                <a:xfrm>
                  <a:off x="6752779" y="2997694"/>
                  <a:ext cx="623256" cy="145846"/>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ctr"/>
                  <a:r>
                    <a:rPr lang="en-US" altLang="zh-TW" sz="1600" dirty="0">
                      <a:solidFill>
                        <a:schemeClr val="accent3">
                          <a:lumMod val="10000"/>
                        </a:schemeClr>
                      </a:solidFill>
                      <a:latin typeface="Arial" panose="020B0604020202020204" pitchFamily="34" charset="0"/>
                      <a:ea typeface="微軟正黑體" panose="020B0604030504040204" pitchFamily="34" charset="-120"/>
                      <a:cs typeface="Arial" panose="020B0604020202020204" pitchFamily="34" charset="0"/>
                    </a:rPr>
                    <a:t>Beam</a:t>
                  </a:r>
                </a:p>
              </p:txBody>
            </p:sp>
            <p:sp>
              <p:nvSpPr>
                <p:cNvPr id="51" name="手繪多邊形: 圖案 50">
                  <a:extLst>
                    <a:ext uri="{FF2B5EF4-FFF2-40B4-BE49-F238E27FC236}">
                      <a16:creationId xmlns:a16="http://schemas.microsoft.com/office/drawing/2014/main" id="{CF325E4C-F187-4341-B950-10BB11889FE2}"/>
                    </a:ext>
                  </a:extLst>
                </p:cNvPr>
                <p:cNvSpPr/>
                <p:nvPr/>
              </p:nvSpPr>
              <p:spPr>
                <a:xfrm>
                  <a:off x="6593840" y="2576849"/>
                  <a:ext cx="942340" cy="177800"/>
                </a:xfrm>
                <a:custGeom>
                  <a:avLst/>
                  <a:gdLst>
                    <a:gd name="connsiteX0" fmla="*/ 0 w 942340"/>
                    <a:gd name="connsiteY0" fmla="*/ 177800 h 177800"/>
                    <a:gd name="connsiteX1" fmla="*/ 101600 w 942340"/>
                    <a:gd name="connsiteY1" fmla="*/ 0 h 177800"/>
                    <a:gd name="connsiteX2" fmla="*/ 942340 w 942340"/>
                    <a:gd name="connsiteY2" fmla="*/ 5080 h 177800"/>
                    <a:gd name="connsiteX3" fmla="*/ 853440 w 942340"/>
                    <a:gd name="connsiteY3" fmla="*/ 170180 h 177800"/>
                    <a:gd name="connsiteX4" fmla="*/ 0 w 942340"/>
                    <a:gd name="connsiteY4" fmla="*/ 177800 h 17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340" h="177800">
                      <a:moveTo>
                        <a:pt x="0" y="177800"/>
                      </a:moveTo>
                      <a:lnTo>
                        <a:pt x="101600" y="0"/>
                      </a:lnTo>
                      <a:lnTo>
                        <a:pt x="942340" y="5080"/>
                      </a:lnTo>
                      <a:lnTo>
                        <a:pt x="853440" y="170180"/>
                      </a:lnTo>
                      <a:lnTo>
                        <a:pt x="0" y="17780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手繪多邊形: 圖案 51">
                  <a:extLst>
                    <a:ext uri="{FF2B5EF4-FFF2-40B4-BE49-F238E27FC236}">
                      <a16:creationId xmlns:a16="http://schemas.microsoft.com/office/drawing/2014/main" id="{6428F1F2-196E-4416-AB11-B4E78F9B2D08}"/>
                    </a:ext>
                  </a:extLst>
                </p:cNvPr>
                <p:cNvSpPr/>
                <p:nvPr/>
              </p:nvSpPr>
              <p:spPr>
                <a:xfrm>
                  <a:off x="6593840" y="2748280"/>
                  <a:ext cx="867102" cy="157480"/>
                </a:xfrm>
                <a:custGeom>
                  <a:avLst/>
                  <a:gdLst>
                    <a:gd name="connsiteX0" fmla="*/ 0 w 876300"/>
                    <a:gd name="connsiteY0" fmla="*/ 7620 h 157480"/>
                    <a:gd name="connsiteX1" fmla="*/ 2540 w 876300"/>
                    <a:gd name="connsiteY1" fmla="*/ 149860 h 157480"/>
                    <a:gd name="connsiteX2" fmla="*/ 876300 w 876300"/>
                    <a:gd name="connsiteY2" fmla="*/ 157480 h 157480"/>
                    <a:gd name="connsiteX3" fmla="*/ 871220 w 876300"/>
                    <a:gd name="connsiteY3" fmla="*/ 0 h 157480"/>
                    <a:gd name="connsiteX4" fmla="*/ 0 w 876300"/>
                    <a:gd name="connsiteY4" fmla="*/ 7620 h 15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157480">
                      <a:moveTo>
                        <a:pt x="0" y="7620"/>
                      </a:moveTo>
                      <a:cubicBezTo>
                        <a:pt x="847" y="55033"/>
                        <a:pt x="1693" y="102447"/>
                        <a:pt x="2540" y="149860"/>
                      </a:cubicBezTo>
                      <a:lnTo>
                        <a:pt x="876300" y="157480"/>
                      </a:lnTo>
                      <a:lnTo>
                        <a:pt x="871220" y="0"/>
                      </a:lnTo>
                      <a:lnTo>
                        <a:pt x="0" y="762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手繪多邊形: 圖案 60">
                  <a:extLst>
                    <a:ext uri="{FF2B5EF4-FFF2-40B4-BE49-F238E27FC236}">
                      <a16:creationId xmlns:a16="http://schemas.microsoft.com/office/drawing/2014/main" id="{F960E33E-E74C-4167-B82B-5C367C6B6EFF}"/>
                    </a:ext>
                  </a:extLst>
                </p:cNvPr>
                <p:cNvSpPr/>
                <p:nvPr/>
              </p:nvSpPr>
              <p:spPr>
                <a:xfrm>
                  <a:off x="7447761" y="2603006"/>
                  <a:ext cx="101600" cy="295297"/>
                </a:xfrm>
                <a:custGeom>
                  <a:avLst/>
                  <a:gdLst>
                    <a:gd name="connsiteX0" fmla="*/ 12700 w 101600"/>
                    <a:gd name="connsiteY0" fmla="*/ 340360 h 340360"/>
                    <a:gd name="connsiteX1" fmla="*/ 101600 w 101600"/>
                    <a:gd name="connsiteY1" fmla="*/ 165100 h 340360"/>
                    <a:gd name="connsiteX2" fmla="*/ 93980 w 101600"/>
                    <a:gd name="connsiteY2" fmla="*/ 0 h 340360"/>
                    <a:gd name="connsiteX3" fmla="*/ 0 w 101600"/>
                    <a:gd name="connsiteY3" fmla="*/ 177800 h 340360"/>
                    <a:gd name="connsiteX4" fmla="*/ 12700 w 101600"/>
                    <a:gd name="connsiteY4" fmla="*/ 340360 h 34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340360">
                      <a:moveTo>
                        <a:pt x="12700" y="340360"/>
                      </a:moveTo>
                      <a:lnTo>
                        <a:pt x="101600" y="165100"/>
                      </a:lnTo>
                      <a:lnTo>
                        <a:pt x="93980" y="0"/>
                      </a:lnTo>
                      <a:lnTo>
                        <a:pt x="0" y="177800"/>
                      </a:lnTo>
                      <a:lnTo>
                        <a:pt x="12700" y="340360"/>
                      </a:lnTo>
                      <a:close/>
                    </a:path>
                  </a:pathLst>
                </a:cu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7" name="橢圓 166">
                <a:extLst>
                  <a:ext uri="{FF2B5EF4-FFF2-40B4-BE49-F238E27FC236}">
                    <a16:creationId xmlns:a16="http://schemas.microsoft.com/office/drawing/2014/main" id="{BF00BFAC-AA9A-4053-BC87-1C6D8CEC4C8F}"/>
                  </a:ext>
                </a:extLst>
              </p:cNvPr>
              <p:cNvSpPr/>
              <p:nvPr/>
            </p:nvSpPr>
            <p:spPr>
              <a:xfrm>
                <a:off x="6400191" y="2755265"/>
                <a:ext cx="87999" cy="775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橢圓 167">
                <a:extLst>
                  <a:ext uri="{FF2B5EF4-FFF2-40B4-BE49-F238E27FC236}">
                    <a16:creationId xmlns:a16="http://schemas.microsoft.com/office/drawing/2014/main" id="{87A9FAB9-91A0-48A6-ABA2-6411FC342FD4}"/>
                  </a:ext>
                </a:extLst>
              </p:cNvPr>
              <p:cNvSpPr/>
              <p:nvPr/>
            </p:nvSpPr>
            <p:spPr>
              <a:xfrm>
                <a:off x="7070318" y="2753345"/>
                <a:ext cx="87999" cy="775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74" name="Workflows for">
            <a:extLst>
              <a:ext uri="{FF2B5EF4-FFF2-40B4-BE49-F238E27FC236}">
                <a16:creationId xmlns:a16="http://schemas.microsoft.com/office/drawing/2014/main" id="{9FE094BF-CF3E-4ABA-8440-1A908299E885}"/>
              </a:ext>
            </a:extLst>
          </p:cNvPr>
          <p:cNvSpPr txBox="1"/>
          <p:nvPr/>
        </p:nvSpPr>
        <p:spPr>
          <a:xfrm>
            <a:off x="7394417" y="3016602"/>
            <a:ext cx="1599929" cy="827031"/>
          </a:xfrm>
          <a:prstGeom prst="rect">
            <a:avLst/>
          </a:prstGeom>
          <a:ln w="12700">
            <a:miter lim="400000"/>
          </a:ln>
          <a:extLst>
            <a:ext uri="{C572A759-6A51-4108-AA02-DFA0A04FC94B}">
              <ma14:wrappingTextBoxFlag xmlns:ma14="http://schemas.microsoft.com/office/mac/drawingml/2011/main" xmlns="" val="1"/>
            </a:ext>
          </a:extLst>
        </p:spPr>
        <p:txBody>
          <a:bodyPr lIns="45719" rIns="45719">
            <a:noAutofit/>
          </a:bodyPr>
          <a:lstStyle>
            <a:lvl1pPr marL="342900" indent="-342900">
              <a:buSzPct val="100000"/>
              <a:buChar char="▪"/>
              <a:defRPr sz="2400">
                <a:solidFill>
                  <a:srgbClr val="404040"/>
                </a:solidFill>
                <a:latin typeface="Verdana"/>
                <a:ea typeface="Verdana"/>
                <a:cs typeface="Verdana"/>
                <a:sym typeface="Verdana"/>
              </a:defRPr>
            </a:lvl1pPr>
          </a:lstStyle>
          <a:p>
            <a:pPr marL="0" indent="0" algn="just" defTabSz="914400" hangingPunct="0">
              <a:spcBef>
                <a:spcPts val="563"/>
              </a:spcBef>
              <a:buNone/>
              <a:defRPr/>
            </a:pPr>
            <a:r>
              <a:rPr lang="en-US" kern="0" dirty="0">
                <a:solidFill>
                  <a:srgbClr val="FF0000"/>
                </a:solidFill>
                <a:latin typeface="Arial" panose="020B0604020202020204" pitchFamily="34" charset="0"/>
                <a:cs typeface="Arial" panose="020B0604020202020204" pitchFamily="34" charset="0"/>
              </a:rPr>
              <a:t>hysteresis behavior</a:t>
            </a:r>
            <a:r>
              <a:rPr lang="zh-TW" altLang="en-US" kern="0" dirty="0">
                <a:solidFill>
                  <a:srgbClr val="FF0000"/>
                </a:solidFill>
                <a:latin typeface="Arial" panose="020B0604020202020204" pitchFamily="34" charset="0"/>
                <a:cs typeface="Arial" panose="020B0604020202020204" pitchFamily="34" charset="0"/>
              </a:rPr>
              <a:t> </a:t>
            </a:r>
            <a:r>
              <a:rPr lang="en-US" altLang="zh-TW" kern="0" dirty="0">
                <a:solidFill>
                  <a:srgbClr val="FF0000"/>
                </a:solidFill>
                <a:latin typeface="Arial" panose="020B0604020202020204" pitchFamily="34" charset="0"/>
                <a:cs typeface="Arial" panose="020B0604020202020204" pitchFamily="34" charset="0"/>
              </a:rPr>
              <a:t>?</a:t>
            </a:r>
            <a:endParaRPr lang="en-US" kern="0" dirty="0">
              <a:solidFill>
                <a:srgbClr val="FF0000"/>
              </a:solidFill>
              <a:latin typeface="Arial" panose="020B0604020202020204" pitchFamily="34" charset="0"/>
              <a:cs typeface="Arial" panose="020B0604020202020204" pitchFamily="34" charset="0"/>
            </a:endParaRPr>
          </a:p>
        </p:txBody>
      </p:sp>
      <p:grpSp>
        <p:nvGrpSpPr>
          <p:cNvPr id="175" name="群組 174">
            <a:extLst>
              <a:ext uri="{FF2B5EF4-FFF2-40B4-BE49-F238E27FC236}">
                <a16:creationId xmlns:a16="http://schemas.microsoft.com/office/drawing/2014/main" id="{8D28B08F-4D5C-45FA-BBB0-D8F50C6EA93A}"/>
              </a:ext>
            </a:extLst>
          </p:cNvPr>
          <p:cNvGrpSpPr/>
          <p:nvPr/>
        </p:nvGrpSpPr>
        <p:grpSpPr>
          <a:xfrm>
            <a:off x="0" y="4817432"/>
            <a:ext cx="9144000" cy="573929"/>
            <a:chOff x="0" y="4817432"/>
            <a:chExt cx="9144000" cy="573929"/>
          </a:xfrm>
        </p:grpSpPr>
        <p:grpSp>
          <p:nvGrpSpPr>
            <p:cNvPr id="176" name="群組 175">
              <a:extLst>
                <a:ext uri="{FF2B5EF4-FFF2-40B4-BE49-F238E27FC236}">
                  <a16:creationId xmlns:a16="http://schemas.microsoft.com/office/drawing/2014/main" id="{F0AE89DA-9A87-4B8D-9049-A8D2E69CB185}"/>
                </a:ext>
              </a:extLst>
            </p:cNvPr>
            <p:cNvGrpSpPr/>
            <p:nvPr/>
          </p:nvGrpSpPr>
          <p:grpSpPr>
            <a:xfrm>
              <a:off x="0" y="4817432"/>
              <a:ext cx="9144000" cy="573929"/>
              <a:chOff x="0" y="4817432"/>
              <a:chExt cx="9144000" cy="573929"/>
            </a:xfrm>
          </p:grpSpPr>
          <p:sp>
            <p:nvSpPr>
              <p:cNvPr id="178" name="矩形 177">
                <a:extLst>
                  <a:ext uri="{FF2B5EF4-FFF2-40B4-BE49-F238E27FC236}">
                    <a16:creationId xmlns:a16="http://schemas.microsoft.com/office/drawing/2014/main" id="{AA2D1DC6-4A99-4636-B0C5-4637EC91D7C5}"/>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9" name="投影片編號版面配置區 4">
                <a:extLst>
                  <a:ext uri="{FF2B5EF4-FFF2-40B4-BE49-F238E27FC236}">
                    <a16:creationId xmlns:a16="http://schemas.microsoft.com/office/drawing/2014/main" id="{9A0B786D-A116-4CA8-ACEC-3AAB44D44AF9}"/>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7</a:t>
                </a:fld>
                <a:endParaRPr lang="en-US" dirty="0">
                  <a:solidFill>
                    <a:schemeClr val="bg1"/>
                  </a:solidFill>
                </a:endParaRPr>
              </a:p>
            </p:txBody>
          </p:sp>
          <p:grpSp>
            <p:nvGrpSpPr>
              <p:cNvPr id="180" name="群組 179">
                <a:extLst>
                  <a:ext uri="{FF2B5EF4-FFF2-40B4-BE49-F238E27FC236}">
                    <a16:creationId xmlns:a16="http://schemas.microsoft.com/office/drawing/2014/main" id="{877A5EAC-97C2-4D11-BA76-9B5F1677A5B8}"/>
                  </a:ext>
                </a:extLst>
              </p:cNvPr>
              <p:cNvGrpSpPr/>
              <p:nvPr/>
            </p:nvGrpSpPr>
            <p:grpSpPr>
              <a:xfrm>
                <a:off x="0" y="4817432"/>
                <a:ext cx="976695" cy="372600"/>
                <a:chOff x="0" y="4817432"/>
                <a:chExt cx="976695" cy="372600"/>
              </a:xfrm>
            </p:grpSpPr>
            <p:pic>
              <p:nvPicPr>
                <p:cNvPr id="181" name="Picture 2" descr="國立中央大學 - 2014 Open House Day 開放參觀日｜Accupass 活動通">
                  <a:extLst>
                    <a:ext uri="{FF2B5EF4-FFF2-40B4-BE49-F238E27FC236}">
                      <a16:creationId xmlns:a16="http://schemas.microsoft.com/office/drawing/2014/main" id="{74DFEAC4-901C-4EB4-9773-B77E80F89ECF}"/>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182" name="圖片 181">
                  <a:extLst>
                    <a:ext uri="{FF2B5EF4-FFF2-40B4-BE49-F238E27FC236}">
                      <a16:creationId xmlns:a16="http://schemas.microsoft.com/office/drawing/2014/main" id="{8101763F-A129-47AF-A5EC-C49C68DA380C}"/>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177" name="Text Placeholder 9">
              <a:extLst>
                <a:ext uri="{FF2B5EF4-FFF2-40B4-BE49-F238E27FC236}">
                  <a16:creationId xmlns:a16="http://schemas.microsoft.com/office/drawing/2014/main" id="{A7B6EF32-16C9-4CA5-AF37-78A9AAB1517E}"/>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
        <p:nvSpPr>
          <p:cNvPr id="151" name="Text Placeholder 9">
            <a:extLst>
              <a:ext uri="{FF2B5EF4-FFF2-40B4-BE49-F238E27FC236}">
                <a16:creationId xmlns:a16="http://schemas.microsoft.com/office/drawing/2014/main" id="{D1B9D9ED-69B7-4B60-8D19-D7FE126E5082}"/>
              </a:ext>
            </a:extLst>
          </p:cNvPr>
          <p:cNvSpPr txBox="1">
            <a:spLocks/>
          </p:cNvSpPr>
          <p:nvPr/>
        </p:nvSpPr>
        <p:spPr>
          <a:xfrm>
            <a:off x="976695" y="4096174"/>
            <a:ext cx="1933235" cy="2769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rPr>
              <a:t>Takeda Model</a:t>
            </a:r>
            <a:endParaRPr lang="en-US" sz="2000" dirty="0">
              <a:solidFill>
                <a:schemeClr val="bg2"/>
              </a:solidFill>
              <a:latin typeface="微軟正黑體" panose="020B0604030504040204" pitchFamily="34" charset="-12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9725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4"/>
                                        </p:tgtEl>
                                        <p:attrNameLst>
                                          <p:attrName>style.visibility</p:attrName>
                                        </p:attrNameLst>
                                      </p:cBhvr>
                                      <p:to>
                                        <p:strVal val="visible"/>
                                      </p:to>
                                    </p:set>
                                    <p:animEffect transition="in" filter="fade">
                                      <p:cBhvr>
                                        <p:cTn id="14" dur="1000"/>
                                        <p:tgtEl>
                                          <p:spTgt spid="174"/>
                                        </p:tgtEl>
                                      </p:cBhvr>
                                    </p:animEffect>
                                    <p:anim calcmode="lin" valueType="num">
                                      <p:cBhvr>
                                        <p:cTn id="15" dur="1000" fill="hold"/>
                                        <p:tgtEl>
                                          <p:spTgt spid="174"/>
                                        </p:tgtEl>
                                        <p:attrNameLst>
                                          <p:attrName>ppt_x</p:attrName>
                                        </p:attrNameLst>
                                      </p:cBhvr>
                                      <p:tavLst>
                                        <p:tav tm="0">
                                          <p:val>
                                            <p:strVal val="#ppt_x"/>
                                          </p:val>
                                        </p:tav>
                                        <p:tav tm="100000">
                                          <p:val>
                                            <p:strVal val="#ppt_x"/>
                                          </p:val>
                                        </p:tav>
                                      </p:tavLst>
                                    </p:anim>
                                    <p:anim calcmode="lin" valueType="num">
                                      <p:cBhvr>
                                        <p:cTn id="16"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414991"/>
            <a:ext cx="7508038" cy="997196"/>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How to simulate Plastic Hinges</a:t>
            </a:r>
            <a:endParaRPr lang="en-US" sz="3600" dirty="0">
              <a:solidFill>
                <a:schemeClr val="tx1">
                  <a:lumMod val="50000"/>
                </a:schemeClr>
              </a:solidFill>
              <a:latin typeface="Arial" panose="020B0604020202020204" pitchFamily="34" charset="0"/>
              <a:cs typeface="Arial" panose="020B0604020202020204" pitchFamily="34" charset="0"/>
            </a:endParaRPr>
          </a:p>
        </p:txBody>
      </p:sp>
      <p:sp>
        <p:nvSpPr>
          <p:cNvPr id="32" name="Text Placeholder 9">
            <a:extLst>
              <a:ext uri="{FF2B5EF4-FFF2-40B4-BE49-F238E27FC236}">
                <a16:creationId xmlns:a16="http://schemas.microsoft.com/office/drawing/2014/main" id="{BE75F934-C89F-4B8A-AC58-F38005CD95BB}"/>
              </a:ext>
            </a:extLst>
          </p:cNvPr>
          <p:cNvSpPr txBox="1">
            <a:spLocks/>
          </p:cNvSpPr>
          <p:nvPr/>
        </p:nvSpPr>
        <p:spPr>
          <a:xfrm>
            <a:off x="107400" y="796505"/>
            <a:ext cx="8800536" cy="1151084"/>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The hysteresis behavior of reinforced concrete columns in the</a:t>
            </a:r>
          </a:p>
          <a:p>
            <a:pPr algn="just"/>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a:t>
            </a:r>
            <a:r>
              <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plastic hinge zone can be determined through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experiments</a:t>
            </a:r>
          </a:p>
          <a:p>
            <a:pPr algn="just"/>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    </a:t>
            </a:r>
            <a:r>
              <a:rPr lang="zh-TW" altLang="en-US"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and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finite element analysis software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(ABAQUS).</a:t>
            </a:r>
            <a:endPar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grpSp>
        <p:nvGrpSpPr>
          <p:cNvPr id="18" name="群組 17">
            <a:extLst>
              <a:ext uri="{FF2B5EF4-FFF2-40B4-BE49-F238E27FC236}">
                <a16:creationId xmlns:a16="http://schemas.microsoft.com/office/drawing/2014/main" id="{2470F3BA-C54B-4CC6-B0FF-114316AFB6D5}"/>
              </a:ext>
            </a:extLst>
          </p:cNvPr>
          <p:cNvGrpSpPr/>
          <p:nvPr/>
        </p:nvGrpSpPr>
        <p:grpSpPr>
          <a:xfrm>
            <a:off x="20523" y="2197973"/>
            <a:ext cx="2808599" cy="2401174"/>
            <a:chOff x="442763" y="2431046"/>
            <a:chExt cx="2808599" cy="2401174"/>
          </a:xfrm>
        </p:grpSpPr>
        <p:grpSp>
          <p:nvGrpSpPr>
            <p:cNvPr id="15" name="群組 14">
              <a:extLst>
                <a:ext uri="{FF2B5EF4-FFF2-40B4-BE49-F238E27FC236}">
                  <a16:creationId xmlns:a16="http://schemas.microsoft.com/office/drawing/2014/main" id="{837BCD56-26FB-47E1-937E-5B4F7613F0FC}"/>
                </a:ext>
              </a:extLst>
            </p:cNvPr>
            <p:cNvGrpSpPr/>
            <p:nvPr/>
          </p:nvGrpSpPr>
          <p:grpSpPr>
            <a:xfrm>
              <a:off x="442763" y="2827473"/>
              <a:ext cx="2808599" cy="2004747"/>
              <a:chOff x="427012" y="2711815"/>
              <a:chExt cx="2916071" cy="2192735"/>
            </a:xfrm>
          </p:grpSpPr>
          <p:pic>
            <p:nvPicPr>
              <p:cNvPr id="13" name="圖片 12">
                <a:extLst>
                  <a:ext uri="{FF2B5EF4-FFF2-40B4-BE49-F238E27FC236}">
                    <a16:creationId xmlns:a16="http://schemas.microsoft.com/office/drawing/2014/main" id="{CF8DE580-7B55-47D9-8CF2-36EF1F147695}"/>
                  </a:ext>
                </a:extLst>
              </p:cNvPr>
              <p:cNvPicPr>
                <a:picLocks noChangeAspect="1"/>
              </p:cNvPicPr>
              <p:nvPr/>
            </p:nvPicPr>
            <p:blipFill>
              <a:blip r:embed="rId3"/>
              <a:stretch>
                <a:fillRect/>
              </a:stretch>
            </p:blipFill>
            <p:spPr>
              <a:xfrm>
                <a:off x="427012" y="2711815"/>
                <a:ext cx="1669984" cy="2068805"/>
              </a:xfrm>
              <a:prstGeom prst="rect">
                <a:avLst/>
              </a:prstGeom>
            </p:spPr>
          </p:pic>
          <p:pic>
            <p:nvPicPr>
              <p:cNvPr id="17" name="圖片 16">
                <a:extLst>
                  <a:ext uri="{FF2B5EF4-FFF2-40B4-BE49-F238E27FC236}">
                    <a16:creationId xmlns:a16="http://schemas.microsoft.com/office/drawing/2014/main" id="{608A6F75-58F4-4CA0-B4C8-6F35FEC323AC}"/>
                  </a:ext>
                </a:extLst>
              </p:cNvPr>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5631"/>
              <a:stretch/>
            </p:blipFill>
            <p:spPr bwMode="auto">
              <a:xfrm>
                <a:off x="1535509" y="2836517"/>
                <a:ext cx="1807574" cy="2068033"/>
              </a:xfrm>
              <a:prstGeom prst="rect">
                <a:avLst/>
              </a:prstGeom>
              <a:noFill/>
              <a:ln>
                <a:noFill/>
              </a:ln>
            </p:spPr>
          </p:pic>
        </p:grpSp>
        <p:sp>
          <p:nvSpPr>
            <p:cNvPr id="16" name="矩形 15">
              <a:extLst>
                <a:ext uri="{FF2B5EF4-FFF2-40B4-BE49-F238E27FC236}">
                  <a16:creationId xmlns:a16="http://schemas.microsoft.com/office/drawing/2014/main" id="{FF1A9764-7719-4882-8A87-2BA98F93EE91}"/>
                </a:ext>
              </a:extLst>
            </p:cNvPr>
            <p:cNvSpPr/>
            <p:nvPr/>
          </p:nvSpPr>
          <p:spPr>
            <a:xfrm>
              <a:off x="615852" y="2431046"/>
              <a:ext cx="2269535" cy="34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Column Data</a:t>
              </a:r>
              <a:endParaRPr lang="zh-TW" altLang="en-US" sz="2000" dirty="0"/>
            </a:p>
          </p:txBody>
        </p:sp>
      </p:grpSp>
      <p:grpSp>
        <p:nvGrpSpPr>
          <p:cNvPr id="3" name="群組 2">
            <a:extLst>
              <a:ext uri="{FF2B5EF4-FFF2-40B4-BE49-F238E27FC236}">
                <a16:creationId xmlns:a16="http://schemas.microsoft.com/office/drawing/2014/main" id="{1721E8F6-25A6-4D24-8E3C-4F1D8CDCDA16}"/>
              </a:ext>
            </a:extLst>
          </p:cNvPr>
          <p:cNvGrpSpPr/>
          <p:nvPr/>
        </p:nvGrpSpPr>
        <p:grpSpPr>
          <a:xfrm>
            <a:off x="3058477" y="2192046"/>
            <a:ext cx="2713925" cy="2308561"/>
            <a:chOff x="3058476" y="2456424"/>
            <a:chExt cx="2713925" cy="2308561"/>
          </a:xfrm>
        </p:grpSpPr>
        <p:pic>
          <p:nvPicPr>
            <p:cNvPr id="5" name="圖片 4">
              <a:extLst>
                <a:ext uri="{FF2B5EF4-FFF2-40B4-BE49-F238E27FC236}">
                  <a16:creationId xmlns:a16="http://schemas.microsoft.com/office/drawing/2014/main" id="{AE416B41-E9B5-41A7-B162-4ADF35BBBADC}"/>
                </a:ext>
              </a:extLst>
            </p:cNvPr>
            <p:cNvPicPr>
              <a:picLocks noChangeAspect="1"/>
            </p:cNvPicPr>
            <p:nvPr/>
          </p:nvPicPr>
          <p:blipFill>
            <a:blip r:embed="rId5"/>
            <a:stretch>
              <a:fillRect/>
            </a:stretch>
          </p:blipFill>
          <p:spPr>
            <a:xfrm>
              <a:off x="3117405" y="2843482"/>
              <a:ext cx="2596066" cy="1605835"/>
            </a:xfrm>
            <a:prstGeom prst="rect">
              <a:avLst/>
            </a:prstGeom>
          </p:spPr>
        </p:pic>
        <p:sp>
          <p:nvSpPr>
            <p:cNvPr id="23" name="矩形 22">
              <a:extLst>
                <a:ext uri="{FF2B5EF4-FFF2-40B4-BE49-F238E27FC236}">
                  <a16:creationId xmlns:a16="http://schemas.microsoft.com/office/drawing/2014/main" id="{46A2B2B1-9950-407D-B9CE-D1F68BA83F3F}"/>
                </a:ext>
              </a:extLst>
            </p:cNvPr>
            <p:cNvSpPr/>
            <p:nvPr/>
          </p:nvSpPr>
          <p:spPr>
            <a:xfrm>
              <a:off x="3058476" y="2456424"/>
              <a:ext cx="2713925" cy="34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Experiment or FEA</a:t>
              </a:r>
              <a:endParaRPr lang="zh-TW" altLang="en-US" sz="2000" dirty="0"/>
            </a:p>
          </p:txBody>
        </p:sp>
        <p:pic>
          <p:nvPicPr>
            <p:cNvPr id="1028" name="Picture 4" descr="Abaqus Logo PNG Transparent &amp; SVG Vector - Freebie Supply">
              <a:extLst>
                <a:ext uri="{FF2B5EF4-FFF2-40B4-BE49-F238E27FC236}">
                  <a16:creationId xmlns:a16="http://schemas.microsoft.com/office/drawing/2014/main" id="{C0F00699-4267-4135-AE38-A098201FE6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556" b="43313"/>
            <a:stretch/>
          </p:blipFill>
          <p:spPr bwMode="auto">
            <a:xfrm>
              <a:off x="3678203" y="4512391"/>
              <a:ext cx="1474470" cy="2525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a:extLst>
              <a:ext uri="{FF2B5EF4-FFF2-40B4-BE49-F238E27FC236}">
                <a16:creationId xmlns:a16="http://schemas.microsoft.com/office/drawing/2014/main" id="{C9BE95F1-735B-474D-9C92-A4EBB18C8079}"/>
              </a:ext>
            </a:extLst>
          </p:cNvPr>
          <p:cNvGrpSpPr/>
          <p:nvPr/>
        </p:nvGrpSpPr>
        <p:grpSpPr>
          <a:xfrm>
            <a:off x="6149341" y="2197986"/>
            <a:ext cx="2910197" cy="2376627"/>
            <a:chOff x="6149340" y="2462364"/>
            <a:chExt cx="2910197" cy="2376627"/>
          </a:xfrm>
        </p:grpSpPr>
        <p:sp>
          <p:nvSpPr>
            <p:cNvPr id="28" name="矩形 27">
              <a:extLst>
                <a:ext uri="{FF2B5EF4-FFF2-40B4-BE49-F238E27FC236}">
                  <a16:creationId xmlns:a16="http://schemas.microsoft.com/office/drawing/2014/main" id="{E8DF7A7C-67C8-4368-A844-C75432885BFF}"/>
                </a:ext>
              </a:extLst>
            </p:cNvPr>
            <p:cNvSpPr/>
            <p:nvPr/>
          </p:nvSpPr>
          <p:spPr>
            <a:xfrm>
              <a:off x="6149340" y="2462364"/>
              <a:ext cx="2910197" cy="34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Column hysteresis loop</a:t>
              </a:r>
              <a:endParaRPr lang="zh-TW" altLang="en-US" sz="2000" dirty="0"/>
            </a:p>
          </p:txBody>
        </p:sp>
        <p:pic>
          <p:nvPicPr>
            <p:cNvPr id="1032" name="Picture 8" descr="Hysteretic process of column. (a) Hysteresis curve of the simulative ...">
              <a:extLst>
                <a:ext uri="{FF2B5EF4-FFF2-40B4-BE49-F238E27FC236}">
                  <a16:creationId xmlns:a16="http://schemas.microsoft.com/office/drawing/2014/main" id="{18271FC8-124C-4273-BCDC-8C76DC76CF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828" y="2858778"/>
              <a:ext cx="2517220" cy="198021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箭號: 向下 18">
            <a:extLst>
              <a:ext uri="{FF2B5EF4-FFF2-40B4-BE49-F238E27FC236}">
                <a16:creationId xmlns:a16="http://schemas.microsoft.com/office/drawing/2014/main" id="{FCFDD197-E2B7-4DD4-AE38-B26E134A77C4}"/>
              </a:ext>
            </a:extLst>
          </p:cNvPr>
          <p:cNvSpPr/>
          <p:nvPr/>
        </p:nvSpPr>
        <p:spPr>
          <a:xfrm rot="16200000">
            <a:off x="2806752" y="3299036"/>
            <a:ext cx="296491" cy="396477"/>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下 26">
            <a:extLst>
              <a:ext uri="{FF2B5EF4-FFF2-40B4-BE49-F238E27FC236}">
                <a16:creationId xmlns:a16="http://schemas.microsoft.com/office/drawing/2014/main" id="{9C966AAC-1226-4E60-8642-E2B0DA22D428}"/>
              </a:ext>
            </a:extLst>
          </p:cNvPr>
          <p:cNvSpPr/>
          <p:nvPr/>
        </p:nvSpPr>
        <p:spPr>
          <a:xfrm rot="16200000">
            <a:off x="6015428" y="3304976"/>
            <a:ext cx="296491" cy="396477"/>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a:extLst>
              <a:ext uri="{FF2B5EF4-FFF2-40B4-BE49-F238E27FC236}">
                <a16:creationId xmlns:a16="http://schemas.microsoft.com/office/drawing/2014/main" id="{0AA3AAAF-83DD-4124-90E6-6E5C3E0009D8}"/>
              </a:ext>
            </a:extLst>
          </p:cNvPr>
          <p:cNvGrpSpPr/>
          <p:nvPr/>
        </p:nvGrpSpPr>
        <p:grpSpPr>
          <a:xfrm>
            <a:off x="0" y="4817432"/>
            <a:ext cx="9144000" cy="573929"/>
            <a:chOff x="0" y="4817432"/>
            <a:chExt cx="9144000" cy="573929"/>
          </a:xfrm>
        </p:grpSpPr>
        <p:grpSp>
          <p:nvGrpSpPr>
            <p:cNvPr id="33" name="群組 32">
              <a:extLst>
                <a:ext uri="{FF2B5EF4-FFF2-40B4-BE49-F238E27FC236}">
                  <a16:creationId xmlns:a16="http://schemas.microsoft.com/office/drawing/2014/main" id="{A4B0F9DD-B0E6-4058-86EE-BC514AAC8499}"/>
                </a:ext>
              </a:extLst>
            </p:cNvPr>
            <p:cNvGrpSpPr/>
            <p:nvPr/>
          </p:nvGrpSpPr>
          <p:grpSpPr>
            <a:xfrm>
              <a:off x="0" y="4817432"/>
              <a:ext cx="9144000" cy="573929"/>
              <a:chOff x="0" y="4817432"/>
              <a:chExt cx="9144000" cy="573929"/>
            </a:xfrm>
          </p:grpSpPr>
          <p:sp>
            <p:nvSpPr>
              <p:cNvPr id="35" name="矩形 34">
                <a:extLst>
                  <a:ext uri="{FF2B5EF4-FFF2-40B4-BE49-F238E27FC236}">
                    <a16:creationId xmlns:a16="http://schemas.microsoft.com/office/drawing/2014/main" id="{FC10D4A4-5B22-440E-8753-6EBC9D886D02}"/>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投影片編號版面配置區 4">
                <a:extLst>
                  <a:ext uri="{FF2B5EF4-FFF2-40B4-BE49-F238E27FC236}">
                    <a16:creationId xmlns:a16="http://schemas.microsoft.com/office/drawing/2014/main" id="{64C713CE-9B62-45EA-9BD2-C8184CC1B22C}"/>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8</a:t>
                </a:fld>
                <a:endParaRPr lang="en-US" dirty="0">
                  <a:solidFill>
                    <a:schemeClr val="bg1"/>
                  </a:solidFill>
                </a:endParaRPr>
              </a:p>
            </p:txBody>
          </p:sp>
          <p:grpSp>
            <p:nvGrpSpPr>
              <p:cNvPr id="37" name="群組 36">
                <a:extLst>
                  <a:ext uri="{FF2B5EF4-FFF2-40B4-BE49-F238E27FC236}">
                    <a16:creationId xmlns:a16="http://schemas.microsoft.com/office/drawing/2014/main" id="{91B6DBE0-9AE4-460B-9D6C-5DA43ACAEEF3}"/>
                  </a:ext>
                </a:extLst>
              </p:cNvPr>
              <p:cNvGrpSpPr/>
              <p:nvPr/>
            </p:nvGrpSpPr>
            <p:grpSpPr>
              <a:xfrm>
                <a:off x="0" y="4817432"/>
                <a:ext cx="976695" cy="372600"/>
                <a:chOff x="0" y="4817432"/>
                <a:chExt cx="976695" cy="372600"/>
              </a:xfrm>
            </p:grpSpPr>
            <p:pic>
              <p:nvPicPr>
                <p:cNvPr id="38" name="Picture 2" descr="國立中央大學 - 2014 Open House Day 開放參觀日｜Accupass 活動通">
                  <a:extLst>
                    <a:ext uri="{FF2B5EF4-FFF2-40B4-BE49-F238E27FC236}">
                      <a16:creationId xmlns:a16="http://schemas.microsoft.com/office/drawing/2014/main" id="{28CD14EE-5F69-456E-B2B7-C51FFB4182DA}"/>
                    </a:ext>
                  </a:extLst>
                </p:cNvPr>
                <p:cNvPicPr>
                  <a:picLocks noChangeAspect="1" noChangeArrowheads="1"/>
                </p:cNvPicPr>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DDE48259-4D58-4456-A93E-8EBAAF61A9A7}"/>
                    </a:ext>
                  </a:extLst>
                </p:cNvPr>
                <p:cNvPicPr>
                  <a:picLocks noChangeAspect="1"/>
                </p:cNvPicPr>
                <p:nvPr/>
              </p:nvPicPr>
              <p:blipFill>
                <a:blip r:embed="rId9"/>
                <a:stretch>
                  <a:fillRect/>
                </a:stretch>
              </p:blipFill>
              <p:spPr>
                <a:xfrm>
                  <a:off x="324301" y="4853813"/>
                  <a:ext cx="652394" cy="282881"/>
                </a:xfrm>
                <a:prstGeom prst="rect">
                  <a:avLst/>
                </a:prstGeom>
              </p:spPr>
            </p:pic>
          </p:grpSp>
        </p:grpSp>
        <p:sp>
          <p:nvSpPr>
            <p:cNvPr id="34" name="Text Placeholder 9">
              <a:extLst>
                <a:ext uri="{FF2B5EF4-FFF2-40B4-BE49-F238E27FC236}">
                  <a16:creationId xmlns:a16="http://schemas.microsoft.com/office/drawing/2014/main" id="{EE327483-8375-40BF-B989-458AA7DB2492}"/>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38718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F3AD-E60B-4298-8B2D-BB269A1E5CBC}"/>
              </a:ext>
            </a:extLst>
          </p:cNvPr>
          <p:cNvSpPr>
            <a:spLocks noGrp="1"/>
          </p:cNvSpPr>
          <p:nvPr>
            <p:ph type="title"/>
          </p:nvPr>
        </p:nvSpPr>
        <p:spPr>
          <a:xfrm>
            <a:off x="20522" y="-414991"/>
            <a:ext cx="7508038" cy="997196"/>
          </a:xfrm>
        </p:spPr>
        <p:txBody>
          <a:bodyPr/>
          <a:lstStyle/>
          <a:p>
            <a:pPr algn="l"/>
            <a:r>
              <a:rPr lang="en-US" altLang="zh-TW" sz="3600" dirty="0">
                <a:solidFill>
                  <a:schemeClr val="tx1">
                    <a:lumMod val="50000"/>
                  </a:schemeClr>
                </a:solidFill>
                <a:latin typeface="Arial" panose="020B0604020202020204" pitchFamily="34" charset="0"/>
                <a:cs typeface="Arial" panose="020B0604020202020204" pitchFamily="34" charset="0"/>
              </a:rPr>
              <a:t>How to simulate Plastic Hinges</a:t>
            </a:r>
            <a:endParaRPr lang="en-US" sz="3600" dirty="0">
              <a:solidFill>
                <a:schemeClr val="tx1">
                  <a:lumMod val="50000"/>
                </a:schemeClr>
              </a:solidFill>
              <a:latin typeface="Arial" panose="020B0604020202020204" pitchFamily="34" charset="0"/>
              <a:cs typeface="Arial" panose="020B0604020202020204" pitchFamily="34" charset="0"/>
            </a:endParaRPr>
          </a:p>
        </p:txBody>
      </p:sp>
      <p:sp>
        <p:nvSpPr>
          <p:cNvPr id="32" name="Text Placeholder 9">
            <a:extLst>
              <a:ext uri="{FF2B5EF4-FFF2-40B4-BE49-F238E27FC236}">
                <a16:creationId xmlns:a16="http://schemas.microsoft.com/office/drawing/2014/main" id="{BE75F934-C89F-4B8A-AC58-F38005CD95BB}"/>
              </a:ext>
            </a:extLst>
          </p:cNvPr>
          <p:cNvSpPr txBox="1">
            <a:spLocks/>
          </p:cNvSpPr>
          <p:nvPr/>
        </p:nvSpPr>
        <p:spPr>
          <a:xfrm>
            <a:off x="107400" y="662532"/>
            <a:ext cx="8800536" cy="1738938"/>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It is impossible to repeat the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experiment</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or analyze it through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FEA software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just to analyze the hysteresis loop of a column. </a:t>
            </a:r>
          </a:p>
          <a:p>
            <a:pPr marL="342900" indent="-342900" algn="just">
              <a:buFont typeface="Arial" panose="020B0604020202020204" pitchFamily="34" charset="0"/>
              <a:buChar char="•"/>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Therefore, in practice, usually use a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centralized plastic hinge model </a:t>
            </a: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to simulate the behavior of beam-column structures after stress.</a:t>
            </a:r>
            <a:endPar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1" name="Text Placeholder 9">
            <a:extLst>
              <a:ext uri="{FF2B5EF4-FFF2-40B4-BE49-F238E27FC236}">
                <a16:creationId xmlns:a16="http://schemas.microsoft.com/office/drawing/2014/main" id="{451631A2-8145-49DE-920F-2A3795AD8079}"/>
              </a:ext>
            </a:extLst>
          </p:cNvPr>
          <p:cNvSpPr txBox="1">
            <a:spLocks/>
          </p:cNvSpPr>
          <p:nvPr/>
        </p:nvSpPr>
        <p:spPr>
          <a:xfrm>
            <a:off x="324301" y="3605431"/>
            <a:ext cx="4968097"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Nonlinear simulation model</a:t>
            </a:r>
            <a:endPar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3" name="Text Placeholder 9">
            <a:extLst>
              <a:ext uri="{FF2B5EF4-FFF2-40B4-BE49-F238E27FC236}">
                <a16:creationId xmlns:a16="http://schemas.microsoft.com/office/drawing/2014/main" id="{66E93E25-E118-4F34-AC85-E94115D80751}"/>
              </a:ext>
            </a:extLst>
          </p:cNvPr>
          <p:cNvSpPr txBox="1">
            <a:spLocks/>
          </p:cNvSpPr>
          <p:nvPr/>
        </p:nvSpPr>
        <p:spPr>
          <a:xfrm>
            <a:off x="324301" y="3022193"/>
            <a:ext cx="5811930"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Ground motion intensity measure (IM)</a:t>
            </a:r>
            <a:endPar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4" name="Text Placeholder 9">
            <a:extLst>
              <a:ext uri="{FF2B5EF4-FFF2-40B4-BE49-F238E27FC236}">
                <a16:creationId xmlns:a16="http://schemas.microsoft.com/office/drawing/2014/main" id="{27727F87-B8BE-4FD2-A566-E880D59AC1A7}"/>
              </a:ext>
            </a:extLst>
          </p:cNvPr>
          <p:cNvSpPr txBox="1">
            <a:spLocks/>
          </p:cNvSpPr>
          <p:nvPr/>
        </p:nvSpPr>
        <p:spPr>
          <a:xfrm>
            <a:off x="324301" y="4188669"/>
            <a:ext cx="5811930"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altLang="zh-TW"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Deterioration of Stiffness and Strength</a:t>
            </a:r>
            <a:endParaRPr lang="zh-TW" altLang="en-US" sz="2400" b="0"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5" name="Text Placeholder 9">
            <a:extLst>
              <a:ext uri="{FF2B5EF4-FFF2-40B4-BE49-F238E27FC236}">
                <a16:creationId xmlns:a16="http://schemas.microsoft.com/office/drawing/2014/main" id="{A82D8A2B-D9D4-4BB6-B906-0D244DF24455}"/>
              </a:ext>
            </a:extLst>
          </p:cNvPr>
          <p:cNvSpPr txBox="1">
            <a:spLocks/>
          </p:cNvSpPr>
          <p:nvPr/>
        </p:nvSpPr>
        <p:spPr>
          <a:xfrm>
            <a:off x="107400" y="2519608"/>
            <a:ext cx="5811930" cy="3323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To evaluate the seismic risk of building :</a:t>
            </a:r>
            <a:endParaRPr lang="zh-TW" altLang="en-US" sz="2400" b="0" dirty="0">
              <a:solidFill>
                <a:srgbClr val="FF0000"/>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 name="右大括弧 2">
            <a:extLst>
              <a:ext uri="{FF2B5EF4-FFF2-40B4-BE49-F238E27FC236}">
                <a16:creationId xmlns:a16="http://schemas.microsoft.com/office/drawing/2014/main" id="{2037CAB3-B4A4-4092-915D-B08D7C72D781}"/>
              </a:ext>
            </a:extLst>
          </p:cNvPr>
          <p:cNvSpPr/>
          <p:nvPr/>
        </p:nvSpPr>
        <p:spPr>
          <a:xfrm>
            <a:off x="5919330" y="3085282"/>
            <a:ext cx="441960" cy="149887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ln>
                <a:solidFill>
                  <a:schemeClr val="tx2"/>
                </a:solidFill>
              </a:ln>
            </a:endParaRPr>
          </a:p>
        </p:txBody>
      </p:sp>
      <p:sp>
        <p:nvSpPr>
          <p:cNvPr id="36" name="Text Placeholder 9">
            <a:extLst>
              <a:ext uri="{FF2B5EF4-FFF2-40B4-BE49-F238E27FC236}">
                <a16:creationId xmlns:a16="http://schemas.microsoft.com/office/drawing/2014/main" id="{137A6FEC-AE58-428C-AF27-710AAEF27076}"/>
              </a:ext>
            </a:extLst>
          </p:cNvPr>
          <p:cNvSpPr txBox="1">
            <a:spLocks/>
          </p:cNvSpPr>
          <p:nvPr/>
        </p:nvSpPr>
        <p:spPr>
          <a:xfrm>
            <a:off x="6606384" y="3400759"/>
            <a:ext cx="2644296" cy="741742"/>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Human casualties</a:t>
            </a:r>
          </a:p>
          <a:p>
            <a:pPr algn="just"/>
            <a:r>
              <a:rPr lang="zh-TW" altLang="en-US"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 </a:t>
            </a:r>
            <a:r>
              <a:rPr lang="en-US" altLang="zh-TW" sz="2400" b="0" dirty="0">
                <a:solidFill>
                  <a:srgbClr val="FF0000"/>
                </a:solidFill>
                <a:latin typeface="Arial" panose="020B0604020202020204" pitchFamily="34" charset="0"/>
                <a:ea typeface="微軟正黑體" panose="020B0604030504040204" pitchFamily="34" charset="-120"/>
                <a:cs typeface="Arial" panose="020B0604020202020204" pitchFamily="34" charset="0"/>
              </a:rPr>
              <a:t>Dollar losses</a:t>
            </a:r>
            <a:endParaRPr lang="zh-TW" altLang="en-US" sz="2400" b="0" dirty="0">
              <a:solidFill>
                <a:srgbClr val="FF0000"/>
              </a:solidFill>
              <a:latin typeface="Arial" panose="020B0604020202020204" pitchFamily="34" charset="0"/>
              <a:ea typeface="微軟正黑體" panose="020B0604030504040204" pitchFamily="34" charset="-120"/>
              <a:cs typeface="Arial" panose="020B0604020202020204" pitchFamily="34" charset="0"/>
            </a:endParaRPr>
          </a:p>
        </p:txBody>
      </p:sp>
      <p:grpSp>
        <p:nvGrpSpPr>
          <p:cNvPr id="37" name="群組 36">
            <a:extLst>
              <a:ext uri="{FF2B5EF4-FFF2-40B4-BE49-F238E27FC236}">
                <a16:creationId xmlns:a16="http://schemas.microsoft.com/office/drawing/2014/main" id="{EA5AB62B-7AD7-4756-B18C-4FAE3E7DBFEA}"/>
              </a:ext>
            </a:extLst>
          </p:cNvPr>
          <p:cNvGrpSpPr/>
          <p:nvPr/>
        </p:nvGrpSpPr>
        <p:grpSpPr>
          <a:xfrm>
            <a:off x="0" y="4817432"/>
            <a:ext cx="9144000" cy="573929"/>
            <a:chOff x="0" y="4817432"/>
            <a:chExt cx="9144000" cy="573929"/>
          </a:xfrm>
        </p:grpSpPr>
        <p:grpSp>
          <p:nvGrpSpPr>
            <p:cNvPr id="38" name="群組 37">
              <a:extLst>
                <a:ext uri="{FF2B5EF4-FFF2-40B4-BE49-F238E27FC236}">
                  <a16:creationId xmlns:a16="http://schemas.microsoft.com/office/drawing/2014/main" id="{99195A39-1CB8-4CCE-B1DD-47059BF1B05F}"/>
                </a:ext>
              </a:extLst>
            </p:cNvPr>
            <p:cNvGrpSpPr/>
            <p:nvPr/>
          </p:nvGrpSpPr>
          <p:grpSpPr>
            <a:xfrm>
              <a:off x="0" y="4817432"/>
              <a:ext cx="9144000" cy="573929"/>
              <a:chOff x="0" y="4817432"/>
              <a:chExt cx="9144000" cy="573929"/>
            </a:xfrm>
          </p:grpSpPr>
          <p:sp>
            <p:nvSpPr>
              <p:cNvPr id="40" name="矩形 39">
                <a:extLst>
                  <a:ext uri="{FF2B5EF4-FFF2-40B4-BE49-F238E27FC236}">
                    <a16:creationId xmlns:a16="http://schemas.microsoft.com/office/drawing/2014/main" id="{01EF5447-0E82-4B49-953F-715D418C72C1}"/>
                  </a:ext>
                </a:extLst>
              </p:cNvPr>
              <p:cNvSpPr/>
              <p:nvPr/>
            </p:nvSpPr>
            <p:spPr>
              <a:xfrm>
                <a:off x="0" y="4847008"/>
                <a:ext cx="9144000" cy="296492"/>
              </a:xfrm>
              <a:prstGeom prst="rect">
                <a:avLst/>
              </a:prstGeom>
              <a:solidFill>
                <a:srgbClr val="3E7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投影片編號版面配置區 4">
                <a:extLst>
                  <a:ext uri="{FF2B5EF4-FFF2-40B4-BE49-F238E27FC236}">
                    <a16:creationId xmlns:a16="http://schemas.microsoft.com/office/drawing/2014/main" id="{BD2A1188-3B3C-473E-B5B6-4B43A4BB9172}"/>
                  </a:ext>
                </a:extLst>
              </p:cNvPr>
              <p:cNvSpPr txBox="1">
                <a:spLocks/>
              </p:cNvSpPr>
              <p:nvPr/>
            </p:nvSpPr>
            <p:spPr>
              <a:xfrm>
                <a:off x="8647308" y="4825052"/>
                <a:ext cx="412230" cy="566309"/>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2000" b="0" i="0" kern="1200">
                    <a:solidFill>
                      <a:schemeClr val="tx1">
                        <a:lumMod val="50000"/>
                      </a:schemeClr>
                    </a:solidFill>
                    <a:latin typeface="Arial" panose="020B0604020202020204" pitchFamily="34" charset="0"/>
                    <a:ea typeface="+mn-ea"/>
                    <a:cs typeface="Arial" panose="020B0604020202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B6238B5B-F19C-E947-A0BC-87BD7983F871}" type="slidenum">
                  <a:rPr lang="en-US" smtClean="0">
                    <a:solidFill>
                      <a:schemeClr val="bg1"/>
                    </a:solidFill>
                  </a:rPr>
                  <a:pPr algn="r"/>
                  <a:t>9</a:t>
                </a:fld>
                <a:endParaRPr lang="en-US" dirty="0">
                  <a:solidFill>
                    <a:schemeClr val="bg1"/>
                  </a:solidFill>
                </a:endParaRPr>
              </a:p>
            </p:txBody>
          </p:sp>
          <p:grpSp>
            <p:nvGrpSpPr>
              <p:cNvPr id="42" name="群組 41">
                <a:extLst>
                  <a:ext uri="{FF2B5EF4-FFF2-40B4-BE49-F238E27FC236}">
                    <a16:creationId xmlns:a16="http://schemas.microsoft.com/office/drawing/2014/main" id="{540830A1-858B-4450-A096-FB5955FC3B7B}"/>
                  </a:ext>
                </a:extLst>
              </p:cNvPr>
              <p:cNvGrpSpPr/>
              <p:nvPr/>
            </p:nvGrpSpPr>
            <p:grpSpPr>
              <a:xfrm>
                <a:off x="0" y="4817432"/>
                <a:ext cx="976695" cy="372600"/>
                <a:chOff x="0" y="4817432"/>
                <a:chExt cx="976695" cy="372600"/>
              </a:xfrm>
            </p:grpSpPr>
            <p:pic>
              <p:nvPicPr>
                <p:cNvPr id="43" name="Picture 2" descr="國立中央大學 - 2014 Open House Day 開放參觀日｜Accupass 活動通">
                  <a:extLst>
                    <a:ext uri="{FF2B5EF4-FFF2-40B4-BE49-F238E27FC236}">
                      <a16:creationId xmlns:a16="http://schemas.microsoft.com/office/drawing/2014/main" id="{8E7EB870-4BE6-41AD-8623-21C1382CE062}"/>
                    </a:ext>
                  </a:extLst>
                </p:cNvPr>
                <p:cNvPicPr>
                  <a:picLocks noChangeAspect="1" noChangeArrowheads="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r="73501"/>
                <a:stretch/>
              </p:blipFill>
              <p:spPr bwMode="auto">
                <a:xfrm>
                  <a:off x="0" y="4817432"/>
                  <a:ext cx="324301" cy="372600"/>
                </a:xfrm>
                <a:prstGeom prst="rect">
                  <a:avLst/>
                </a:prstGeom>
                <a:noFill/>
                <a:extLst>
                  <a:ext uri="{909E8E84-426E-40DD-AFC4-6F175D3DCCD1}">
                    <a14:hiddenFill xmlns:a14="http://schemas.microsoft.com/office/drawing/2010/main">
                      <a:solidFill>
                        <a:srgbClr val="FFFFFF"/>
                      </a:solidFill>
                    </a14:hiddenFill>
                  </a:ext>
                </a:extLst>
              </p:spPr>
            </p:pic>
            <p:pic>
              <p:nvPicPr>
                <p:cNvPr id="44" name="圖片 43">
                  <a:extLst>
                    <a:ext uri="{FF2B5EF4-FFF2-40B4-BE49-F238E27FC236}">
                      <a16:creationId xmlns:a16="http://schemas.microsoft.com/office/drawing/2014/main" id="{57837FB8-7214-4AE1-B8A6-445021D5127E}"/>
                    </a:ext>
                  </a:extLst>
                </p:cNvPr>
                <p:cNvPicPr>
                  <a:picLocks noChangeAspect="1"/>
                </p:cNvPicPr>
                <p:nvPr/>
              </p:nvPicPr>
              <p:blipFill>
                <a:blip r:embed="rId4"/>
                <a:stretch>
                  <a:fillRect/>
                </a:stretch>
              </p:blipFill>
              <p:spPr>
                <a:xfrm>
                  <a:off x="324301" y="4853813"/>
                  <a:ext cx="652394" cy="282881"/>
                </a:xfrm>
                <a:prstGeom prst="rect">
                  <a:avLst/>
                </a:prstGeom>
              </p:spPr>
            </p:pic>
          </p:grpSp>
        </p:grpSp>
        <p:sp>
          <p:nvSpPr>
            <p:cNvPr id="39" name="Text Placeholder 9">
              <a:extLst>
                <a:ext uri="{FF2B5EF4-FFF2-40B4-BE49-F238E27FC236}">
                  <a16:creationId xmlns:a16="http://schemas.microsoft.com/office/drawing/2014/main" id="{F19301BC-4BD0-4119-8A06-E3CA207F3CF8}"/>
                </a:ext>
              </a:extLst>
            </p:cNvPr>
            <p:cNvSpPr txBox="1">
              <a:spLocks/>
            </p:cNvSpPr>
            <p:nvPr/>
          </p:nvSpPr>
          <p:spPr>
            <a:xfrm>
              <a:off x="1051646" y="4920632"/>
              <a:ext cx="7595662" cy="166199"/>
            </a:xfrm>
            <a:prstGeom prst="rect">
              <a:avLst/>
            </a:prstGeom>
          </p:spPr>
          <p:txBody>
            <a:bodyPr vert="horz" wrap="square" lIns="0" tIns="0" rIns="0" bIns="0" rtlCol="0" anchor="ctr" anchorCtr="0">
              <a:spAutoFit/>
            </a:bodyPr>
            <a:lstStyle>
              <a:lvl1pPr marL="0" indent="0" algn="l" defTabSz="514337" rtl="0" eaLnBrk="1" latinLnBrk="0" hangingPunct="1">
                <a:lnSpc>
                  <a:spcPct val="90000"/>
                </a:lnSpc>
                <a:spcBef>
                  <a:spcPts val="563"/>
                </a:spcBef>
                <a:buFont typeface="Arial" panose="020B0604020202020204" pitchFamily="34" charset="0"/>
                <a:buNone/>
                <a:defRPr sz="2700" b="1" kern="1200">
                  <a:solidFill>
                    <a:srgbClr val="58595B"/>
                  </a:solidFill>
                  <a:latin typeface="+mj-lt"/>
                  <a:ea typeface="+mn-ea"/>
                  <a:cs typeface="+mn-cs"/>
                </a:defRPr>
              </a:lvl1pPr>
              <a:lvl2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baseline="0">
                  <a:solidFill>
                    <a:srgbClr val="58595B"/>
                  </a:solidFill>
                  <a:latin typeface="+mj-lt"/>
                  <a:ea typeface="+mn-ea"/>
                  <a:cs typeface="+mn-cs"/>
                </a:defRPr>
              </a:lvl2pPr>
              <a:lvl3pPr marL="27260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3pPr>
              <a:lvl4pPr marL="0" indent="0" algn="l" defTabSz="514337" rtl="0" eaLnBrk="1" latinLnBrk="0" hangingPunct="1">
                <a:lnSpc>
                  <a:spcPct val="90000"/>
                </a:lnSpc>
                <a:spcBef>
                  <a:spcPts val="281"/>
                </a:spcBef>
                <a:spcAft>
                  <a:spcPts val="0"/>
                </a:spcAft>
                <a:buFont typeface="Arial" panose="020B0604020202020204" pitchFamily="34" charset="0"/>
                <a:buNone/>
                <a:defRPr sz="2700" b="1" i="0" kern="1200">
                  <a:solidFill>
                    <a:srgbClr val="58595B"/>
                  </a:solidFill>
                  <a:latin typeface="+mj-lt"/>
                  <a:ea typeface="+mn-ea"/>
                  <a:cs typeface="+mn-cs"/>
                </a:defRPr>
              </a:lvl4pPr>
              <a:lvl5pPr marL="0" indent="0" algn="l" defTabSz="514337" rtl="0" eaLnBrk="1" latinLnBrk="0" hangingPunct="1">
                <a:lnSpc>
                  <a:spcPct val="90000"/>
                </a:lnSpc>
                <a:spcBef>
                  <a:spcPts val="281"/>
                </a:spcBef>
                <a:spcAft>
                  <a:spcPts val="0"/>
                </a:spcAft>
                <a:buFont typeface="Arial" panose="020B0604020202020204" pitchFamily="34" charset="0"/>
                <a:buNone/>
                <a:defRPr sz="2700" b="1" kern="1200">
                  <a:solidFill>
                    <a:srgbClr val="58595B"/>
                  </a:solidFill>
                  <a:latin typeface="+mj-lt"/>
                  <a:ea typeface="+mn-ea"/>
                  <a:cs typeface="+mn-cs"/>
                </a:defRPr>
              </a:lvl5pPr>
              <a:lvl6pPr marL="471476" indent="-488621" algn="l" defTabSz="514337" rtl="0" eaLnBrk="1" latinLnBrk="0" hangingPunct="1">
                <a:lnSpc>
                  <a:spcPct val="90000"/>
                </a:lnSpc>
                <a:spcBef>
                  <a:spcPts val="0"/>
                </a:spcBef>
                <a:spcAft>
                  <a:spcPts val="450"/>
                </a:spcAft>
                <a:buFont typeface="Arial" panose="020B0604020202020204" pitchFamily="34" charset="0"/>
                <a:buNone/>
                <a:defRPr sz="100" kern="1200">
                  <a:solidFill>
                    <a:schemeClr val="tx1"/>
                  </a:solidFill>
                  <a:latin typeface="+mn-lt"/>
                  <a:ea typeface="+mn-ea"/>
                  <a:cs typeface="+mn-cs"/>
                </a:defRPr>
              </a:lvl6pPr>
              <a:lvl7pPr marL="418328" indent="-145730" algn="l" defTabSz="514337" rtl="0" eaLnBrk="1" latinLnBrk="0" hangingPunct="1">
                <a:lnSpc>
                  <a:spcPct val="90000"/>
                </a:lnSpc>
                <a:spcBef>
                  <a:spcPts val="0"/>
                </a:spcBef>
                <a:spcAft>
                  <a:spcPts val="450"/>
                </a:spcAft>
                <a:buFont typeface="Arial" panose="020B0604020202020204" pitchFamily="34" charset="0"/>
                <a:buChar char="•"/>
                <a:defRPr sz="4050" kern="1200">
                  <a:solidFill>
                    <a:schemeClr val="tx1"/>
                  </a:solidFill>
                  <a:latin typeface="+mn-lt"/>
                  <a:ea typeface="+mn-ea"/>
                  <a:cs typeface="+mn-cs"/>
                </a:defRPr>
              </a:lvl7pPr>
              <a:lvl8pPr marL="205735" indent="-128585" algn="l" defTabSz="514337" rtl="0" eaLnBrk="1" latinLnBrk="0" hangingPunct="1">
                <a:lnSpc>
                  <a:spcPct val="90000"/>
                </a:lnSpc>
                <a:spcBef>
                  <a:spcPts val="0"/>
                </a:spcBef>
                <a:spcAft>
                  <a:spcPts val="450"/>
                </a:spcAft>
                <a:buFont typeface="Arial" panose="020B0604020202020204" pitchFamily="34" charset="0"/>
                <a:buChar char="•"/>
                <a:defRPr sz="100" kern="1200">
                  <a:solidFill>
                    <a:schemeClr val="tx1"/>
                  </a:solidFill>
                  <a:latin typeface="+mn-lt"/>
                  <a:ea typeface="+mn-ea"/>
                  <a:cs typeface="+mn-cs"/>
                </a:defRPr>
              </a:lvl8pPr>
              <a:lvl9pPr marL="2185934" indent="-128585" algn="l" defTabSz="514337" rtl="0" eaLnBrk="1" latinLnBrk="0" hangingPunct="1">
                <a:lnSpc>
                  <a:spcPct val="90000"/>
                </a:lnSpc>
                <a:spcBef>
                  <a:spcPts val="281"/>
                </a:spcBef>
                <a:buFont typeface="Arial" panose="020B0604020202020204" pitchFamily="34" charset="0"/>
                <a:buChar char="•"/>
                <a:defRPr sz="3113" kern="1200">
                  <a:solidFill>
                    <a:schemeClr val="tx1"/>
                  </a:solidFill>
                  <a:latin typeface="+mn-lt"/>
                  <a:ea typeface="+mn-ea"/>
                  <a:cs typeface="+mn-cs"/>
                </a:defRPr>
              </a:lvl9pPr>
            </a:lstStyle>
            <a:p>
              <a:pPr algn="just"/>
              <a:r>
                <a:rPr lang="en-US" altLang="zh-TW" sz="1200" dirty="0">
                  <a:solidFill>
                    <a:schemeClr val="bg1"/>
                  </a:solidFill>
                  <a:latin typeface="微軟.正黑體"/>
                  <a:cs typeface="Arial" panose="020B0604020202020204" pitchFamily="34" charset="0"/>
                </a:rPr>
                <a:t>Final report on the Finite Element Method course in the first semester of the 112 academic year</a:t>
              </a:r>
              <a:endParaRPr lang="zh-TW" altLang="en-US" sz="1200" dirty="0">
                <a:solidFill>
                  <a:schemeClr val="bg1"/>
                </a:solidFill>
                <a:latin typeface="微軟.正黑體"/>
                <a:cs typeface="Arial" panose="020B0604020202020204" pitchFamily="34" charset="0"/>
              </a:endParaRPr>
            </a:p>
          </p:txBody>
        </p:sp>
      </p:grpSp>
    </p:spTree>
    <p:extLst>
      <p:ext uri="{BB962C8B-B14F-4D97-AF65-F5344CB8AC3E}">
        <p14:creationId xmlns:p14="http://schemas.microsoft.com/office/powerpoint/2010/main" val="408059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p:bldLst>
  </p:timing>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1" id="{3E04E8B8-11FA-E649-9371-C7E26FFEAA93}" vid="{F579B5EC-11F9-A448-A60F-FC626C1FC1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8896</TotalTime>
  <Words>2709</Words>
  <Application>Microsoft Office PowerPoint</Application>
  <PresentationFormat>如螢幕大小 (16:9)</PresentationFormat>
  <Paragraphs>455</Paragraphs>
  <Slides>45</Slides>
  <Notes>45</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45</vt:i4>
      </vt:variant>
    </vt:vector>
  </HeadingPairs>
  <TitlesOfParts>
    <vt:vector size="57" baseType="lpstr">
      <vt:lpstr>Helvetica Regular</vt:lpstr>
      <vt:lpstr>微軟.正黑體</vt:lpstr>
      <vt:lpstr>微軟正黑體</vt:lpstr>
      <vt:lpstr>Arial</vt:lpstr>
      <vt:lpstr>Arial</vt:lpstr>
      <vt:lpstr>Calibri</vt:lpstr>
      <vt:lpstr>Cambria Math</vt:lpstr>
      <vt:lpstr>Helvetica</vt:lpstr>
      <vt:lpstr>Times New Roman</vt:lpstr>
      <vt:lpstr>Wingdings</vt:lpstr>
      <vt:lpstr>presentation-01-light</vt:lpstr>
      <vt:lpstr>Equation</vt:lpstr>
      <vt:lpstr>PowerPoint 簡報</vt:lpstr>
      <vt:lpstr>Why we need to analyze the structure?</vt:lpstr>
      <vt:lpstr>Compare two analysis software?</vt:lpstr>
      <vt:lpstr>How to analyze the structure?</vt:lpstr>
      <vt:lpstr>PowerPoint 簡報</vt:lpstr>
      <vt:lpstr>PowerPoint 簡報</vt:lpstr>
      <vt:lpstr>How to simulate Plastic Hinges</vt:lpstr>
      <vt:lpstr>How to simulate Plastic Hinges</vt:lpstr>
      <vt:lpstr>How to simulate Plastic Hinges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Part-Concrete</vt:lpstr>
      <vt:lpstr>Part-Vertical reinforcement</vt:lpstr>
      <vt:lpstr>Part-stirrup</vt:lpstr>
      <vt:lpstr>Part-stirrup</vt:lpstr>
      <vt:lpstr>Material</vt:lpstr>
      <vt:lpstr>Assembly</vt:lpstr>
      <vt:lpstr>Assembly</vt:lpstr>
      <vt:lpstr>Step</vt:lpstr>
      <vt:lpstr>Interaction</vt:lpstr>
      <vt:lpstr>Load-B.C&amp;Displacement</vt:lpstr>
      <vt:lpstr>Load-Amplitude</vt:lpstr>
      <vt:lpstr>Mesh</vt:lpstr>
      <vt:lpstr>Mesh</vt:lpstr>
      <vt:lpstr>Job</vt:lpstr>
      <vt:lpstr>Job-Total increment</vt:lpstr>
      <vt:lpstr>Visualization-Stress</vt:lpstr>
      <vt:lpstr>Visualization-Bottom shear</vt:lpstr>
      <vt:lpstr>Visualization-Reinforcement</vt:lpstr>
      <vt:lpstr>Visualization-Top displacement</vt:lpstr>
      <vt:lpstr>Visualization-Hysteresis loop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Peng-Yu Chen</dc:creator>
  <cp:lastModifiedBy>宗霖 李</cp:lastModifiedBy>
  <cp:revision>686</cp:revision>
  <dcterms:created xsi:type="dcterms:W3CDTF">2021-09-17T16:15:53Z</dcterms:created>
  <dcterms:modified xsi:type="dcterms:W3CDTF">2024-01-08T01:57:55Z</dcterms:modified>
</cp:coreProperties>
</file>